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24384000" cy="13716000"/>
  <p:notesSz cx="6858000" cy="9144000"/>
  <p:embeddedFontLst>
    <p:embeddedFont>
      <p:font typeface="Helvetica Neue Light"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Helvetica Neue" panose="020B0604020202020204" charset="0"/>
      <p:regular r:id="rId29"/>
      <p:bold r:id="rId30"/>
      <p:italic r:id="rId31"/>
      <p:boldItalic r:id="rId32"/>
    </p:embeddedFont>
    <p:embeddedFont>
      <p:font typeface="Century Gothic" panose="020B0502020202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629"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3" name="Google Shape;4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6" name="Google Shape;216;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3" name="Google Shape;223;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lvl="0" indent="-298450" algn="just" rtl="0">
              <a:lnSpc>
                <a:spcPct val="110000"/>
              </a:lnSpc>
              <a:spcBef>
                <a:spcPts val="0"/>
              </a:spcBef>
              <a:spcAft>
                <a:spcPts val="0"/>
              </a:spcAft>
              <a:buClr>
                <a:schemeClr val="dk1"/>
              </a:buClr>
              <a:buSzPts val="1100"/>
              <a:buFont typeface="Times New Roman"/>
              <a:buAutoNum type="alphaLcParenR"/>
            </a:pPr>
            <a:r>
              <a:rPr lang="es-MX" sz="1100">
                <a:solidFill>
                  <a:schemeClr val="dk1"/>
                </a:solidFill>
                <a:latin typeface="Times New Roman"/>
                <a:ea typeface="Times New Roman"/>
                <a:cs typeface="Times New Roman"/>
                <a:sym typeface="Times New Roman"/>
              </a:rPr>
              <a:t>Aviso de privacidad¿Que es? =  Mecanismo para informar al titular de los datos personales los propósitos, características y finalidades del tratamiento de sus datos; para que los titulares realicen un ejercicio informado de sus derechos.</a:t>
            </a:r>
            <a:endParaRPr/>
          </a:p>
          <a:p>
            <a:pPr marL="0" lvl="0" indent="457200" algn="just" rtl="0">
              <a:lnSpc>
                <a:spcPct val="110000"/>
              </a:lnSpc>
              <a:spcBef>
                <a:spcPts val="600"/>
              </a:spcBef>
              <a:spcAft>
                <a:spcPts val="0"/>
              </a:spcAft>
              <a:buSzPts val="1400"/>
              <a:buNone/>
            </a:pPr>
            <a:r>
              <a:rPr lang="es-MX" sz="1100">
                <a:solidFill>
                  <a:schemeClr val="dk1"/>
                </a:solidFill>
                <a:latin typeface="Times New Roman"/>
                <a:ea typeface="Times New Roman"/>
                <a:cs typeface="Times New Roman"/>
                <a:sym typeface="Times New Roman"/>
              </a:rPr>
              <a:t>La Norma MPEG, artículo 14 fracción III, establece el diseño y prueba de los instrumentos de captación.</a:t>
            </a:r>
            <a:endParaRPr/>
          </a:p>
          <a:p>
            <a:pPr marL="0" lvl="0" indent="0" algn="just" rtl="0">
              <a:lnSpc>
                <a:spcPct val="110000"/>
              </a:lnSpc>
              <a:spcBef>
                <a:spcPts val="600"/>
              </a:spcBef>
              <a:spcAft>
                <a:spcPts val="0"/>
              </a:spcAft>
              <a:buSzPts val="1400"/>
              <a:buNone/>
            </a:pPr>
            <a:endParaRPr sz="1100">
              <a:solidFill>
                <a:schemeClr val="dk1"/>
              </a:solidFill>
              <a:latin typeface="Times New Roman"/>
              <a:ea typeface="Times New Roman"/>
              <a:cs typeface="Times New Roman"/>
              <a:sym typeface="Times New Roman"/>
            </a:endParaRPr>
          </a:p>
          <a:p>
            <a:pPr marL="0" lvl="0" indent="0" algn="just" rtl="0">
              <a:lnSpc>
                <a:spcPct val="110000"/>
              </a:lnSpc>
              <a:spcBef>
                <a:spcPts val="600"/>
              </a:spcBef>
              <a:spcAft>
                <a:spcPts val="0"/>
              </a:spcAft>
              <a:buSzPts val="1400"/>
              <a:buNone/>
            </a:pPr>
            <a:r>
              <a:rPr lang="es-MX" sz="1100">
                <a:solidFill>
                  <a:schemeClr val="dk1"/>
                </a:solidFill>
                <a:latin typeface="Times New Roman"/>
                <a:ea typeface="Times New Roman"/>
                <a:cs typeface="Times New Roman"/>
                <a:sym typeface="Times New Roman"/>
              </a:rPr>
              <a:t>b) La Norma MPEG, artículo 14 fracción V inciso c), considera como actividad específica la determinación de estrategias y mecanismos para la seguridad de la información.</a:t>
            </a:r>
            <a:endParaRPr/>
          </a:p>
          <a:p>
            <a:pPr marL="457200" lvl="0" indent="0" algn="just" rtl="0">
              <a:lnSpc>
                <a:spcPct val="110000"/>
              </a:lnSpc>
              <a:spcBef>
                <a:spcPts val="600"/>
              </a:spcBef>
              <a:spcAft>
                <a:spcPts val="0"/>
              </a:spcAft>
              <a:buSzPts val="1400"/>
              <a:buNone/>
            </a:pPr>
            <a:r>
              <a:rPr lang="es-MX" sz="1100" u="sng">
                <a:solidFill>
                  <a:schemeClr val="dk1"/>
                </a:solidFill>
                <a:latin typeface="Times New Roman"/>
                <a:ea typeface="Times New Roman"/>
                <a:cs typeface="Times New Roman"/>
                <a:sym typeface="Times New Roman"/>
              </a:rPr>
              <a:t>Administrativas</a:t>
            </a:r>
            <a:r>
              <a:rPr lang="es-MX" sz="1100">
                <a:solidFill>
                  <a:schemeClr val="dk1"/>
                </a:solidFill>
                <a:latin typeface="Times New Roman"/>
                <a:ea typeface="Times New Roman"/>
                <a:cs typeface="Times New Roman"/>
                <a:sym typeface="Times New Roman"/>
              </a:rPr>
              <a:t>: Identificación, clasificación y borrado seguro de la información.</a:t>
            </a:r>
            <a:endParaRPr/>
          </a:p>
          <a:p>
            <a:pPr marL="457200" lvl="0" indent="0" algn="just" rtl="0">
              <a:lnSpc>
                <a:spcPct val="110000"/>
              </a:lnSpc>
              <a:spcBef>
                <a:spcPts val="600"/>
              </a:spcBef>
              <a:spcAft>
                <a:spcPts val="0"/>
              </a:spcAft>
              <a:buSzPts val="1400"/>
              <a:buNone/>
            </a:pPr>
            <a:r>
              <a:rPr lang="es-MX" sz="1100" u="sng">
                <a:solidFill>
                  <a:schemeClr val="dk1"/>
                </a:solidFill>
                <a:latin typeface="Times New Roman"/>
                <a:ea typeface="Times New Roman"/>
                <a:cs typeface="Times New Roman"/>
                <a:sym typeface="Times New Roman"/>
              </a:rPr>
              <a:t>Físicas:</a:t>
            </a:r>
            <a:r>
              <a:rPr lang="es-MX" sz="1100">
                <a:solidFill>
                  <a:schemeClr val="dk1"/>
                </a:solidFill>
                <a:latin typeface="Times New Roman"/>
                <a:ea typeface="Times New Roman"/>
                <a:cs typeface="Times New Roman"/>
                <a:sym typeface="Times New Roman"/>
              </a:rPr>
              <a:t> Entorno físico de los datos personales y de los recursos involucrados en su tratamiento (Autorización de accesos; mantenimiento de equipos, etc...).</a:t>
            </a:r>
            <a:endParaRPr/>
          </a:p>
          <a:p>
            <a:pPr marL="457200" lvl="0" indent="0" algn="just" rtl="0">
              <a:lnSpc>
                <a:spcPct val="110000"/>
              </a:lnSpc>
              <a:spcBef>
                <a:spcPts val="600"/>
              </a:spcBef>
              <a:spcAft>
                <a:spcPts val="0"/>
              </a:spcAft>
              <a:buSzPts val="1400"/>
              <a:buNone/>
            </a:pPr>
            <a:r>
              <a:rPr lang="es-MX" sz="1100" u="sng">
                <a:solidFill>
                  <a:schemeClr val="dk1"/>
                </a:solidFill>
                <a:latin typeface="Times New Roman"/>
                <a:ea typeface="Times New Roman"/>
                <a:cs typeface="Times New Roman"/>
                <a:sym typeface="Times New Roman"/>
              </a:rPr>
              <a:t>Técnicas:</a:t>
            </a:r>
            <a:r>
              <a:rPr lang="es-MX" sz="1100">
                <a:solidFill>
                  <a:schemeClr val="dk1"/>
                </a:solidFill>
                <a:latin typeface="Times New Roman"/>
                <a:ea typeface="Times New Roman"/>
                <a:cs typeface="Times New Roman"/>
                <a:sym typeface="Times New Roman"/>
              </a:rPr>
              <a:t> Hardware y software para proteger el entorno digital de los datos personales (Control de accesos a bases de datos, privilegios de usuarios, permisos, políticas, comunicaciones, almacenamiento seguro, pistas de auditoría, etc...).</a:t>
            </a:r>
            <a:endParaRPr/>
          </a:p>
          <a:p>
            <a:pPr marL="0" lvl="0" indent="0" algn="just" rtl="0">
              <a:lnSpc>
                <a:spcPct val="110000"/>
              </a:lnSpc>
              <a:spcBef>
                <a:spcPts val="600"/>
              </a:spcBef>
              <a:spcAft>
                <a:spcPts val="0"/>
              </a:spcAft>
              <a:buSzPts val="1400"/>
              <a:buNone/>
            </a:pPr>
            <a:r>
              <a:rPr lang="es-MX" sz="1100">
                <a:solidFill>
                  <a:schemeClr val="dk1"/>
                </a:solidFill>
                <a:latin typeface="Times New Roman"/>
                <a:ea typeface="Times New Roman"/>
                <a:cs typeface="Times New Roman"/>
                <a:sym typeface="Times New Roman"/>
              </a:rPr>
              <a:t>c) Diseño de la estrategia de disociación.</a:t>
            </a:r>
            <a:endParaRPr/>
          </a:p>
          <a:p>
            <a:pPr marL="457200" lvl="0" indent="-298450" algn="just" rtl="0">
              <a:lnSpc>
                <a:spcPct val="110000"/>
              </a:lnSpc>
              <a:spcBef>
                <a:spcPts val="600"/>
              </a:spcBef>
              <a:spcAft>
                <a:spcPts val="0"/>
              </a:spcAft>
              <a:buClr>
                <a:schemeClr val="dk1"/>
              </a:buClr>
              <a:buSzPts val="1100"/>
              <a:buFont typeface="Times New Roman"/>
              <a:buChar char="●"/>
            </a:pPr>
            <a:r>
              <a:rPr lang="es-MX" sz="1100">
                <a:solidFill>
                  <a:schemeClr val="dk1"/>
                </a:solidFill>
                <a:latin typeface="Times New Roman"/>
                <a:ea typeface="Times New Roman"/>
                <a:cs typeface="Times New Roman"/>
                <a:sym typeface="Times New Roman"/>
              </a:rPr>
              <a:t>Se entiende por disociación el procedimiento mediante el cual los datos personales no pueden asociarse al titular ni permitir, por su estructura, contenido o grado de desagregación, la identificación del mismo.</a:t>
            </a:r>
            <a:endParaRPr/>
          </a:p>
          <a:p>
            <a:pPr marL="457200" lvl="0" indent="-298450" algn="just" rtl="0">
              <a:lnSpc>
                <a:spcPct val="110000"/>
              </a:lnSpc>
              <a:spcBef>
                <a:spcPts val="600"/>
              </a:spcBef>
              <a:spcAft>
                <a:spcPts val="0"/>
              </a:spcAft>
              <a:buClr>
                <a:schemeClr val="dk1"/>
              </a:buClr>
              <a:buSzPts val="1100"/>
              <a:buFont typeface="Times New Roman"/>
              <a:buChar char="●"/>
            </a:pPr>
            <a:r>
              <a:rPr lang="es-MX" sz="1100">
                <a:solidFill>
                  <a:schemeClr val="dk1"/>
                </a:solidFill>
                <a:latin typeface="Times New Roman"/>
                <a:ea typeface="Times New Roman"/>
                <a:cs typeface="Times New Roman"/>
                <a:sym typeface="Times New Roman"/>
              </a:rPr>
              <a:t>La Norma MPEG, fracción VI del artículo 14, establece el diseño del esquema de Difusión de los productos de información; un elemento esencial previo a la difusión de los productos es la disociación de los datos personales.</a:t>
            </a:r>
            <a:endParaRPr/>
          </a:p>
          <a:p>
            <a:pPr marL="457200" lvl="0" indent="-298450" algn="just" rtl="0">
              <a:lnSpc>
                <a:spcPct val="110000"/>
              </a:lnSpc>
              <a:spcBef>
                <a:spcPts val="600"/>
              </a:spcBef>
              <a:spcAft>
                <a:spcPts val="0"/>
              </a:spcAft>
              <a:buClr>
                <a:schemeClr val="dk1"/>
              </a:buClr>
              <a:buSzPts val="1100"/>
              <a:buFont typeface="Times New Roman"/>
              <a:buChar char="●"/>
            </a:pPr>
            <a:r>
              <a:rPr lang="es-MX" sz="1100">
                <a:solidFill>
                  <a:schemeClr val="dk1"/>
                </a:solidFill>
                <a:latin typeface="Times New Roman"/>
                <a:ea typeface="Times New Roman"/>
                <a:cs typeface="Times New Roman"/>
                <a:sym typeface="Times New Roman"/>
              </a:rPr>
              <a:t>La Comunidad Europea ha advertido un riesgo implícito del proceso de anonimización; han de tenerse en cuenta la identificabilidad, el contexto y las circunstancias particulares de cada caso, es decir, no basta con eliminar los elementos que pueden servir para identificar directamente a una persona sino que harán falta medidas adicionales para evitar dicha identificación.</a:t>
            </a:r>
            <a:endParaRPr/>
          </a:p>
          <a:p>
            <a:pPr marL="457200" lvl="0" indent="-298450" algn="just" rtl="0">
              <a:lnSpc>
                <a:spcPct val="110000"/>
              </a:lnSpc>
              <a:spcBef>
                <a:spcPts val="600"/>
              </a:spcBef>
              <a:spcAft>
                <a:spcPts val="0"/>
              </a:spcAft>
              <a:buClr>
                <a:schemeClr val="dk1"/>
              </a:buClr>
              <a:buSzPts val="1100"/>
              <a:buFont typeface="Times New Roman"/>
              <a:buChar char="●"/>
            </a:pPr>
            <a:r>
              <a:rPr lang="es-MX" sz="1100">
                <a:solidFill>
                  <a:schemeClr val="dk1"/>
                </a:solidFill>
                <a:latin typeface="Times New Roman"/>
                <a:ea typeface="Times New Roman"/>
                <a:cs typeface="Times New Roman"/>
                <a:sym typeface="Times New Roman"/>
              </a:rPr>
              <a:t>Algunas veces para la identificación de los titulares de los datos no es suficiente con la eliminación o supresión de ciertos datos, por lo que deben utilizarse otro tipo de técnicas que en efecto posibiliten la anonimización de la información, de tal manera que esta sea IRREVERSIBLE.</a:t>
            </a:r>
            <a:endParaRPr/>
          </a:p>
          <a:p>
            <a:pPr marL="457200" lvl="0" indent="-298450" algn="just" rtl="0">
              <a:lnSpc>
                <a:spcPct val="110000"/>
              </a:lnSpc>
              <a:spcBef>
                <a:spcPts val="600"/>
              </a:spcBef>
              <a:spcAft>
                <a:spcPts val="0"/>
              </a:spcAft>
              <a:buClr>
                <a:schemeClr val="dk1"/>
              </a:buClr>
              <a:buSzPts val="1100"/>
              <a:buFont typeface="Times New Roman"/>
              <a:buChar char="●"/>
            </a:pPr>
            <a:r>
              <a:rPr lang="es-MX" sz="1100">
                <a:solidFill>
                  <a:schemeClr val="dk1"/>
                </a:solidFill>
                <a:latin typeface="Times New Roman"/>
                <a:ea typeface="Times New Roman"/>
                <a:cs typeface="Times New Roman"/>
                <a:sym typeface="Times New Roman"/>
              </a:rPr>
              <a:t>El  riesgo  de  identificación de los titulares de los datos personales puede  aumentar  con  el  tiempo.</a:t>
            </a:r>
            <a:endParaRPr/>
          </a:p>
          <a:p>
            <a:pPr marL="457200" lvl="0" indent="-298450" algn="just" rtl="0">
              <a:lnSpc>
                <a:spcPct val="110000"/>
              </a:lnSpc>
              <a:spcBef>
                <a:spcPts val="600"/>
              </a:spcBef>
              <a:spcAft>
                <a:spcPts val="0"/>
              </a:spcAft>
              <a:buClr>
                <a:schemeClr val="dk1"/>
              </a:buClr>
              <a:buSzPts val="1100"/>
              <a:buFont typeface="Times New Roman"/>
              <a:buChar char="●"/>
            </a:pPr>
            <a:r>
              <a:rPr lang="es-MX" sz="1100">
                <a:solidFill>
                  <a:schemeClr val="dk1"/>
                </a:solidFill>
                <a:latin typeface="Times New Roman"/>
                <a:ea typeface="Times New Roman"/>
                <a:cs typeface="Times New Roman"/>
                <a:sym typeface="Times New Roman"/>
              </a:rPr>
              <a:t>Pueden  considerarse  varias  técnicas, la norma no debe restringir.</a:t>
            </a:r>
            <a:endParaRPr/>
          </a:p>
          <a:p>
            <a:pPr marL="457200" lvl="0" indent="-298450" algn="just" rtl="0">
              <a:lnSpc>
                <a:spcPct val="110000"/>
              </a:lnSpc>
              <a:spcBef>
                <a:spcPts val="600"/>
              </a:spcBef>
              <a:spcAft>
                <a:spcPts val="0"/>
              </a:spcAft>
              <a:buClr>
                <a:schemeClr val="dk1"/>
              </a:buClr>
              <a:buSzPts val="1100"/>
              <a:buFont typeface="Times New Roman"/>
              <a:buChar char="●"/>
            </a:pPr>
            <a:r>
              <a:rPr lang="es-MX" sz="1100">
                <a:solidFill>
                  <a:schemeClr val="dk1"/>
                </a:solidFill>
                <a:latin typeface="Times New Roman"/>
                <a:ea typeface="Times New Roman"/>
                <a:cs typeface="Times New Roman"/>
                <a:sym typeface="Times New Roman"/>
              </a:rPr>
              <a:t>Importancia a los elementos contextuales de cada Programa.</a:t>
            </a:r>
            <a:endParaRPr/>
          </a:p>
          <a:p>
            <a:pPr marL="457200" lvl="0" indent="-298450" algn="just" rtl="0">
              <a:lnSpc>
                <a:spcPct val="110000"/>
              </a:lnSpc>
              <a:spcBef>
                <a:spcPts val="0"/>
              </a:spcBef>
              <a:spcAft>
                <a:spcPts val="0"/>
              </a:spcAft>
              <a:buClr>
                <a:schemeClr val="dk1"/>
              </a:buClr>
              <a:buSzPts val="1100"/>
              <a:buFont typeface="Times New Roman"/>
              <a:buChar char="●"/>
            </a:pPr>
            <a:r>
              <a:rPr lang="es-MX" sz="1100">
                <a:solidFill>
                  <a:schemeClr val="dk1"/>
                </a:solidFill>
                <a:latin typeface="Times New Roman"/>
                <a:ea typeface="Times New Roman"/>
                <a:cs typeface="Times New Roman"/>
                <a:sym typeface="Times New Roman"/>
              </a:rPr>
              <a:t>No basta con eliminar los elementos.</a:t>
            </a:r>
            <a:endParaRPr/>
          </a:p>
          <a:p>
            <a:pPr marL="457200" lvl="0" indent="-298450" algn="just" rtl="0">
              <a:lnSpc>
                <a:spcPct val="110000"/>
              </a:lnSpc>
              <a:spcBef>
                <a:spcPts val="0"/>
              </a:spcBef>
              <a:spcAft>
                <a:spcPts val="0"/>
              </a:spcAft>
              <a:buClr>
                <a:schemeClr val="dk1"/>
              </a:buClr>
              <a:buSzPts val="1100"/>
              <a:buFont typeface="Times New Roman"/>
              <a:buChar char="●"/>
            </a:pPr>
            <a:r>
              <a:rPr lang="es-MX" sz="1100">
                <a:solidFill>
                  <a:schemeClr val="dk1"/>
                </a:solidFill>
                <a:latin typeface="Times New Roman"/>
                <a:ea typeface="Times New Roman"/>
                <a:cs typeface="Times New Roman"/>
                <a:sym typeface="Times New Roman"/>
              </a:rPr>
              <a:t>Debe considerar los riesgos clave de la anonimización:</a:t>
            </a:r>
            <a:endParaRPr/>
          </a:p>
          <a:p>
            <a:pPr marL="914400" lvl="1" indent="-298450" algn="just" rtl="0">
              <a:lnSpc>
                <a:spcPct val="117999"/>
              </a:lnSpc>
              <a:spcBef>
                <a:spcPts val="0"/>
              </a:spcBef>
              <a:spcAft>
                <a:spcPts val="0"/>
              </a:spcAft>
              <a:buClr>
                <a:schemeClr val="dk1"/>
              </a:buClr>
              <a:buSzPts val="1100"/>
              <a:buFont typeface="Times New Roman"/>
              <a:buChar char="○"/>
            </a:pPr>
            <a:r>
              <a:rPr lang="es-MX" sz="1100" u="sng">
                <a:solidFill>
                  <a:schemeClr val="dk1"/>
                </a:solidFill>
                <a:latin typeface="Times New Roman"/>
                <a:ea typeface="Times New Roman"/>
                <a:cs typeface="Times New Roman"/>
                <a:sym typeface="Times New Roman"/>
              </a:rPr>
              <a:t>Singularización:</a:t>
            </a:r>
            <a:r>
              <a:rPr lang="es-MX" sz="1100">
                <a:solidFill>
                  <a:schemeClr val="dk1"/>
                </a:solidFill>
                <a:latin typeface="Times New Roman"/>
                <a:ea typeface="Times New Roman"/>
                <a:cs typeface="Times New Roman"/>
                <a:sym typeface="Times New Roman"/>
              </a:rPr>
              <a:t> la  posibilidad  de  extraer  de  un  conjunto  de  datos  algunos registros (o todos los registros) que identifican a una persona.</a:t>
            </a:r>
            <a:endParaRPr/>
          </a:p>
          <a:p>
            <a:pPr marL="914400" lvl="1" indent="-298450" algn="just" rtl="0">
              <a:lnSpc>
                <a:spcPct val="117999"/>
              </a:lnSpc>
              <a:spcBef>
                <a:spcPts val="0"/>
              </a:spcBef>
              <a:spcAft>
                <a:spcPts val="0"/>
              </a:spcAft>
              <a:buClr>
                <a:schemeClr val="dk1"/>
              </a:buClr>
              <a:buSzPts val="1100"/>
              <a:buFont typeface="Times New Roman"/>
              <a:buChar char="○"/>
            </a:pPr>
            <a:r>
              <a:rPr lang="es-MX" sz="1100" u="sng">
                <a:solidFill>
                  <a:schemeClr val="dk1"/>
                </a:solidFill>
                <a:latin typeface="Times New Roman"/>
                <a:ea typeface="Times New Roman"/>
                <a:cs typeface="Times New Roman"/>
                <a:sym typeface="Times New Roman"/>
              </a:rPr>
              <a:t>Vinculabilidad</a:t>
            </a:r>
            <a:r>
              <a:rPr lang="es-MX" sz="1100">
                <a:solidFill>
                  <a:schemeClr val="dk1"/>
                </a:solidFill>
                <a:latin typeface="Times New Roman"/>
                <a:ea typeface="Times New Roman"/>
                <a:cs typeface="Times New Roman"/>
                <a:sym typeface="Times New Roman"/>
              </a:rPr>
              <a:t>: la capacidad de vincular como mínimo dos registros de un interesado o de un grupo de interesados, ya sea en la misma base de datos o en dos bases de datos distintas. Si el atacante puede determinar (p. ej., mediante un análisis  de  correlación)  que  dos  registros  están  asignados  al  mismo  grupo  de personas  pero  no  puede  singularizar  a  las  personas  en  este  grupo,  entonces  la técnica es resistente a la singularización, pero no a la vinculabilidad.</a:t>
            </a:r>
            <a:endParaRPr/>
          </a:p>
          <a:p>
            <a:pPr marL="914400" lvl="1" indent="-298450" algn="just" rtl="0">
              <a:lnSpc>
                <a:spcPct val="117999"/>
              </a:lnSpc>
              <a:spcBef>
                <a:spcPts val="0"/>
              </a:spcBef>
              <a:spcAft>
                <a:spcPts val="0"/>
              </a:spcAft>
              <a:buClr>
                <a:schemeClr val="dk1"/>
              </a:buClr>
              <a:buSzPts val="1100"/>
              <a:buFont typeface="Times New Roman"/>
              <a:buChar char="○"/>
            </a:pPr>
            <a:r>
              <a:rPr lang="es-MX" sz="1100" u="sng">
                <a:solidFill>
                  <a:schemeClr val="dk1"/>
                </a:solidFill>
                <a:latin typeface="Times New Roman"/>
                <a:ea typeface="Times New Roman"/>
                <a:cs typeface="Times New Roman"/>
                <a:sym typeface="Times New Roman"/>
              </a:rPr>
              <a:t>Inferencia: </a:t>
            </a:r>
            <a:r>
              <a:rPr lang="es-MX" sz="1100">
                <a:solidFill>
                  <a:schemeClr val="dk1"/>
                </a:solidFill>
                <a:latin typeface="Times New Roman"/>
                <a:ea typeface="Times New Roman"/>
                <a:cs typeface="Times New Roman"/>
                <a:sym typeface="Times New Roman"/>
              </a:rPr>
              <a:t>la posibilidad de deducir con una probabilidad significativa el valor de un atributo a partir de los valores de un conjunto de otros atributos.</a:t>
            </a: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4" name="Google Shape;234;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s-MX"/>
              <a:t>La disociación: </a:t>
            </a:r>
            <a:endParaRPr/>
          </a:p>
          <a:p>
            <a:pPr marL="0" lvl="0" indent="0" algn="l" rtl="0">
              <a:lnSpc>
                <a:spcPct val="117999"/>
              </a:lnSpc>
              <a:spcBef>
                <a:spcPts val="0"/>
              </a:spcBef>
              <a:spcAft>
                <a:spcPts val="0"/>
              </a:spcAft>
              <a:buClr>
                <a:schemeClr val="dk1"/>
              </a:buClr>
              <a:buSzPts val="1100"/>
              <a:buFont typeface="Arial"/>
              <a:buNone/>
            </a:pPr>
            <a:r>
              <a:rPr lang="es-MX"/>
              <a:t>la comunidad europea ha advertido riesgos respecto a las técnicas de disociación considerando los avances tecnológicos que se presentan a través del tiempo, por ello es importante que se documenten estos procedimientos y que la regulación sea flexible, por ello considera mínimo : aleatorización y generalización. </a:t>
            </a: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7" name="Google Shape;247;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546285e0a1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3" name="Google Shape;263;g546285e0a1_1_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46285e0a1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2" name="Google Shape;272;g546285e0a1_1_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79" name="Google Shape;27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3" name="Google Shape;283;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2" name="Google Shape;302;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 name="Google Shape;49;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 name="Google Shape;59;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Clr>
                <a:srgbClr val="000000"/>
              </a:buClr>
              <a:buSzPts val="1400"/>
              <a:buFont typeface="Arial"/>
              <a:buNone/>
            </a:pPr>
            <a:r>
              <a:rPr lang="es-MX" sz="2400">
                <a:latin typeface="Times New Roman"/>
                <a:ea typeface="Times New Roman"/>
                <a:cs typeface="Times New Roman"/>
                <a:sym typeface="Times New Roman"/>
              </a:rPr>
              <a:t>Un ejemplo sin datos necesariamente sensibles. </a:t>
            </a:r>
            <a:endParaRPr sz="2400">
              <a:latin typeface="Times New Roman"/>
              <a:ea typeface="Times New Roman"/>
              <a:cs typeface="Times New Roman"/>
              <a:sym typeface="Times New Roman"/>
            </a:endParaRPr>
          </a:p>
          <a:p>
            <a:pPr marL="0" marR="0" lvl="0" indent="0" algn="l" rtl="0">
              <a:lnSpc>
                <a:spcPct val="117999"/>
              </a:lnSpc>
              <a:spcBef>
                <a:spcPts val="0"/>
              </a:spcBef>
              <a:spcAft>
                <a:spcPts val="0"/>
              </a:spcAft>
              <a:buClr>
                <a:srgbClr val="000000"/>
              </a:buClr>
              <a:buSzPts val="1400"/>
              <a:buFont typeface="Arial"/>
              <a:buNone/>
            </a:pPr>
            <a:r>
              <a:rPr lang="es-MX" sz="2400">
                <a:latin typeface="Times New Roman"/>
                <a:ea typeface="Times New Roman"/>
                <a:cs typeface="Times New Roman"/>
                <a:sym typeface="Times New Roman"/>
              </a:rPr>
              <a:t>En 2006 Netflix liberó datos de 500.000 usuarios para un reto público que consistía en buscar metodología para intentar mejorar su sistema de sugerencias y recomendaciones, tomando como principal medida de privacidad la eliminación de datos de identificación (nombres de usuario, etc). En un estudio posterior se mostró cómo utilizando los datos públicos de The Internet Movie Database (IMDb), donde las personas públicamente muestran su nombre y gustos por ciertas películas, se pudo identificar con precisión a usuarios de la base de Netflix que tenían un perfil público en IMDb. </a:t>
            </a: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 name="Google Shape;82;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17999"/>
              </a:lnSpc>
              <a:spcBef>
                <a:spcPts val="0"/>
              </a:spcBef>
              <a:spcAft>
                <a:spcPts val="0"/>
              </a:spcAft>
              <a:buSzPts val="1400"/>
              <a:buNone/>
            </a:pPr>
            <a:r>
              <a:rPr lang="es-MX" sz="1400"/>
              <a:t>Un ejemplo con datos sensibles y que puede afectar económicamente al informante (prima del seguro). </a:t>
            </a:r>
            <a:endParaRPr sz="1400"/>
          </a:p>
          <a:p>
            <a:pPr marL="457200" marR="0" lvl="0" indent="-228600" algn="l" rtl="0">
              <a:lnSpc>
                <a:spcPct val="117999"/>
              </a:lnSpc>
              <a:spcBef>
                <a:spcPts val="0"/>
              </a:spcBef>
              <a:spcAft>
                <a:spcPts val="0"/>
              </a:spcAft>
              <a:buSzPts val="1400"/>
              <a:buNone/>
            </a:pPr>
            <a:endParaRPr sz="1400"/>
          </a:p>
          <a:p>
            <a:pPr marL="457200" marR="0" lvl="0" indent="-228600" algn="l" rtl="0">
              <a:lnSpc>
                <a:spcPct val="117999"/>
              </a:lnSpc>
              <a:spcBef>
                <a:spcPts val="0"/>
              </a:spcBef>
              <a:spcAft>
                <a:spcPts val="0"/>
              </a:spcAft>
              <a:buSzPts val="1400"/>
              <a:buNone/>
            </a:pPr>
            <a:r>
              <a:rPr lang="es-MX" sz="1400" b="0" i="0" u="none" strike="noStrike" cap="none">
                <a:solidFill>
                  <a:srgbClr val="000000"/>
                </a:solidFill>
                <a:latin typeface="Helvetica Neue"/>
                <a:ea typeface="Helvetica Neue"/>
                <a:cs typeface="Helvetica Neue"/>
                <a:sym typeface="Helvetica Neue"/>
              </a:rPr>
              <a:t>A finales de la década de 1990, la Comisión de Seguros del </a:t>
            </a:r>
            <a:r>
              <a:rPr lang="es-MX" sz="1400"/>
              <a:t>Estado de Massachusetts </a:t>
            </a:r>
            <a:r>
              <a:rPr lang="es-MX" sz="1400" b="0" i="0" u="none" strike="noStrike" cap="none">
                <a:solidFill>
                  <a:srgbClr val="000000"/>
                </a:solidFill>
                <a:latin typeface="Helvetica Neue"/>
                <a:ea typeface="Helvetica Neue"/>
                <a:cs typeface="Helvetica Neue"/>
                <a:sym typeface="Helvetica Neue"/>
              </a:rPr>
              <a:t>permitió a los investigadores acceder a registros anónimos que resumen la </a:t>
            </a:r>
            <a:r>
              <a:rPr lang="es-MX" sz="1400"/>
              <a:t>i</a:t>
            </a:r>
            <a:r>
              <a:rPr lang="es-MX" sz="1400" b="0" i="0" u="none" strike="noStrike" cap="none">
                <a:solidFill>
                  <a:srgbClr val="000000"/>
                </a:solidFill>
                <a:latin typeface="Helvetica Neue"/>
                <a:ea typeface="Helvetica Neue"/>
                <a:cs typeface="Helvetica Neue"/>
                <a:sym typeface="Helvetica Neue"/>
              </a:rPr>
              <a:t>nformación sobre todas las visitas a hospitales realizadas por empleados estatales. </a:t>
            </a:r>
            <a:r>
              <a:rPr lang="es-MX" sz="1400"/>
              <a:t>El propósito de liberar la información era obtener de las investigaciones r</a:t>
            </a:r>
            <a:r>
              <a:rPr lang="es-MX" sz="1400" b="0" i="0" u="none" strike="noStrike" cap="none">
                <a:solidFill>
                  <a:srgbClr val="000000"/>
                </a:solidFill>
                <a:latin typeface="Helvetica Neue"/>
                <a:ea typeface="Helvetica Neue"/>
                <a:cs typeface="Helvetica Neue"/>
                <a:sym typeface="Helvetica Neue"/>
              </a:rPr>
              <a:t>ecomendaciones para mejorar l</a:t>
            </a:r>
            <a:r>
              <a:rPr lang="es-MX" sz="1400"/>
              <a:t>os servicios de salud </a:t>
            </a:r>
            <a:r>
              <a:rPr lang="es-MX" sz="1400" b="0" i="0" u="none" strike="noStrike" cap="none">
                <a:solidFill>
                  <a:srgbClr val="000000"/>
                </a:solidFill>
                <a:latin typeface="Helvetica Neue"/>
                <a:ea typeface="Helvetica Neue"/>
                <a:cs typeface="Helvetica Neue"/>
                <a:sym typeface="Helvetica Neue"/>
              </a:rPr>
              <a:t>y </a:t>
            </a:r>
            <a:r>
              <a:rPr lang="es-MX" sz="1400"/>
              <a:t>tener mejor</a:t>
            </a:r>
            <a:r>
              <a:rPr lang="es-MX" sz="1400" b="0" i="0" u="none" strike="noStrike" cap="none">
                <a:solidFill>
                  <a:srgbClr val="000000"/>
                </a:solidFill>
                <a:latin typeface="Helvetica Neue"/>
                <a:ea typeface="Helvetica Neue"/>
                <a:cs typeface="Helvetica Neue"/>
                <a:sym typeface="Helvetica Neue"/>
              </a:rPr>
              <a:t> control de los gastos</a:t>
            </a:r>
            <a:r>
              <a:rPr lang="es-MX" sz="1400"/>
              <a:t> de este sector</a:t>
            </a:r>
            <a:r>
              <a:rPr lang="es-MX" sz="1400" b="0" i="0" u="none" strike="noStrike" cap="none">
                <a:solidFill>
                  <a:srgbClr val="000000"/>
                </a:solidFill>
                <a:latin typeface="Helvetica Neue"/>
                <a:ea typeface="Helvetica Neue"/>
                <a:cs typeface="Helvetica Neue"/>
                <a:sym typeface="Helvetica Neue"/>
              </a:rPr>
              <a:t>.</a:t>
            </a:r>
            <a:endParaRPr sz="1400"/>
          </a:p>
          <a:p>
            <a:pPr marL="457200" marR="0" lvl="0" indent="-228600" algn="l" rtl="0">
              <a:lnSpc>
                <a:spcPct val="117999"/>
              </a:lnSpc>
              <a:spcBef>
                <a:spcPts val="0"/>
              </a:spcBef>
              <a:spcAft>
                <a:spcPts val="0"/>
              </a:spcAft>
              <a:buSzPts val="1400"/>
              <a:buNone/>
            </a:pPr>
            <a:r>
              <a:rPr lang="es-MX" sz="1400" b="0" i="0" u="none" strike="noStrike" cap="none">
                <a:solidFill>
                  <a:srgbClr val="000000"/>
                </a:solidFill>
                <a:latin typeface="Helvetica Neue"/>
                <a:ea typeface="Helvetica Neue"/>
                <a:cs typeface="Helvetica Neue"/>
                <a:sym typeface="Helvetica Neue"/>
              </a:rPr>
              <a:t> </a:t>
            </a:r>
            <a:endParaRPr sz="1400"/>
          </a:p>
          <a:p>
            <a:pPr marL="457200" marR="0" lvl="0" indent="-228600" algn="l" rtl="0">
              <a:lnSpc>
                <a:spcPct val="117999"/>
              </a:lnSpc>
              <a:spcBef>
                <a:spcPts val="0"/>
              </a:spcBef>
              <a:spcAft>
                <a:spcPts val="0"/>
              </a:spcAft>
              <a:buSzPts val="1400"/>
              <a:buNone/>
            </a:pPr>
            <a:r>
              <a:rPr lang="es-MX" sz="1400" b="0" i="0" u="none" strike="noStrike" cap="none">
                <a:solidFill>
                  <a:srgbClr val="000000"/>
                </a:solidFill>
                <a:latin typeface="Helvetica Neue"/>
                <a:ea typeface="Helvetica Neue"/>
                <a:cs typeface="Helvetica Neue"/>
                <a:sym typeface="Helvetica Neue"/>
              </a:rPr>
              <a:t>El gobernador de Massachusetts William Weld aseguró al público que se tomarían medidas para proteger la privacidad de los datos de los pacientes.</a:t>
            </a:r>
            <a:endParaRPr sz="1400"/>
          </a:p>
          <a:p>
            <a:pPr marL="457200" marR="0" lvl="0" indent="-228600" algn="l" rtl="0">
              <a:lnSpc>
                <a:spcPct val="117999"/>
              </a:lnSpc>
              <a:spcBef>
                <a:spcPts val="0"/>
              </a:spcBef>
              <a:spcAft>
                <a:spcPts val="0"/>
              </a:spcAft>
              <a:buSzPts val="1400"/>
              <a:buNone/>
            </a:pPr>
            <a:endParaRPr sz="1400" b="0" i="0" u="none" strike="noStrike" cap="none">
              <a:solidFill>
                <a:srgbClr val="000000"/>
              </a:solidFill>
              <a:latin typeface="Helvetica Neue"/>
              <a:ea typeface="Helvetica Neue"/>
              <a:cs typeface="Helvetica Neue"/>
              <a:sym typeface="Helvetica Neue"/>
            </a:endParaRPr>
          </a:p>
          <a:p>
            <a:pPr marL="457200" marR="0" lvl="0" indent="-228600" algn="l" rtl="0">
              <a:lnSpc>
                <a:spcPct val="117999"/>
              </a:lnSpc>
              <a:spcBef>
                <a:spcPts val="0"/>
              </a:spcBef>
              <a:spcAft>
                <a:spcPts val="0"/>
              </a:spcAft>
              <a:buSzPts val="1400"/>
              <a:buNone/>
            </a:pPr>
            <a:r>
              <a:rPr lang="es-MX" sz="1400" b="0" i="0" u="none" strike="noStrike" cap="none">
                <a:solidFill>
                  <a:srgbClr val="000000"/>
                </a:solidFill>
                <a:latin typeface="Helvetica Neue"/>
                <a:ea typeface="Helvetica Neue"/>
                <a:cs typeface="Helvetica Neue"/>
                <a:sym typeface="Helvetica Neue"/>
              </a:rPr>
              <a:t>Antes de entregar los registros a los investigadores, la agencia eliminó nombres, direcciones, números de Seguro Social y otras piezas de información que podría ser utilizada para identificar individuos en el archivos.</a:t>
            </a:r>
            <a:endParaRPr sz="1400" b="0" i="0" u="none" strike="noStrike" cap="none">
              <a:solidFill>
                <a:srgbClr val="000000"/>
              </a:solidFill>
              <a:latin typeface="Helvetica Neue"/>
              <a:ea typeface="Helvetica Neue"/>
              <a:cs typeface="Helvetica Neue"/>
              <a:sym typeface="Helvetica Neue"/>
            </a:endParaRPr>
          </a:p>
          <a:p>
            <a:pPr marL="457200" marR="0" lvl="0" indent="-228600" algn="l" rtl="0">
              <a:lnSpc>
                <a:spcPct val="117999"/>
              </a:lnSpc>
              <a:spcBef>
                <a:spcPts val="0"/>
              </a:spcBef>
              <a:spcAft>
                <a:spcPts val="0"/>
              </a:spcAft>
              <a:buSzPts val="1400"/>
              <a:buNone/>
            </a:pPr>
            <a:r>
              <a:rPr lang="es-MX" sz="1400" b="0" i="0" u="none" strike="noStrike" cap="none">
                <a:solidFill>
                  <a:srgbClr val="000000"/>
                </a:solidFill>
                <a:latin typeface="Helvetica Neue"/>
                <a:ea typeface="Helvetica Neue"/>
                <a:cs typeface="Helvetica Neue"/>
                <a:sym typeface="Helvetica Neue"/>
              </a:rPr>
              <a:t>Viendo esto como un desafío, la profesora Latanya Sweeney se propuso identificar el récord del gobernador Weld en el conjunto de datos. Para esto </a:t>
            </a:r>
            <a:r>
              <a:rPr lang="es-MX" sz="1400"/>
              <a:t>o</a:t>
            </a:r>
            <a:r>
              <a:rPr lang="es-MX" sz="1400" b="0" i="0" u="none" strike="noStrike" cap="none">
                <a:solidFill>
                  <a:srgbClr val="000000"/>
                </a:solidFill>
                <a:latin typeface="Helvetica Neue"/>
                <a:ea typeface="Helvetica Neue"/>
                <a:cs typeface="Helvetica Neue"/>
                <a:sym typeface="Helvetica Neue"/>
              </a:rPr>
              <a:t>btuvo información demográfica sobre</a:t>
            </a:r>
            <a:r>
              <a:rPr lang="es-MX" sz="1400"/>
              <a:t> el </a:t>
            </a:r>
            <a:r>
              <a:rPr lang="es-MX" sz="1400" b="0" i="0" u="none" strike="noStrike" cap="none">
                <a:solidFill>
                  <a:srgbClr val="000000"/>
                </a:solidFill>
                <a:latin typeface="Helvetica Neue"/>
                <a:ea typeface="Helvetica Neue"/>
                <a:cs typeface="Helvetica Neue"/>
                <a:sym typeface="Helvetica Neue"/>
              </a:rPr>
              <a:t>Gobernador Weld, incluyendo su código postal y fecha de nacimiento, solicitando una copia de los registros de votantes puestos a disposición del público por una pequeña tarifa. Encontrando un solo registro en el</a:t>
            </a:r>
            <a:endParaRPr sz="1400" b="0" i="0" u="none" strike="noStrike" cap="none">
              <a:solidFill>
                <a:srgbClr val="000000"/>
              </a:solidFill>
              <a:latin typeface="Helvetica Neue"/>
              <a:ea typeface="Helvetica Neue"/>
              <a:cs typeface="Helvetica Neue"/>
              <a:sym typeface="Helvetica Neue"/>
            </a:endParaRPr>
          </a:p>
          <a:p>
            <a:pPr marL="457200" marR="0" lvl="0" indent="-228600" algn="l" rtl="0">
              <a:lnSpc>
                <a:spcPct val="117999"/>
              </a:lnSpc>
              <a:spcBef>
                <a:spcPts val="0"/>
              </a:spcBef>
              <a:spcAft>
                <a:spcPts val="0"/>
              </a:spcAft>
              <a:buSzPts val="1400"/>
              <a:buNone/>
            </a:pPr>
            <a:r>
              <a:rPr lang="es-MX" sz="1400" b="0" i="0" u="none" strike="noStrike" cap="none">
                <a:solidFill>
                  <a:srgbClr val="000000"/>
                </a:solidFill>
                <a:latin typeface="Helvetica Neue"/>
                <a:ea typeface="Helvetica Neue"/>
                <a:cs typeface="Helvetica Neue"/>
                <a:sym typeface="Helvetica Neue"/>
              </a:rPr>
              <a:t>conjunto de datos de reclamaciones médicas anonimizadas que coincidían con la del gobernador Weld. El género, el código postal y la fecha de nacimiento le permitieron enviar </a:t>
            </a:r>
            <a:r>
              <a:rPr lang="es-MX" sz="1400"/>
              <a:t>al</a:t>
            </a:r>
            <a:r>
              <a:rPr lang="es-MX" sz="1400" b="0" i="0" u="none" strike="noStrike" cap="none">
                <a:solidFill>
                  <a:srgbClr val="000000"/>
                </a:solidFill>
                <a:latin typeface="Helvetica Neue"/>
                <a:ea typeface="Helvetica Neue"/>
                <a:cs typeface="Helvetica Neue"/>
                <a:sym typeface="Helvetica Neue"/>
              </a:rPr>
              <a:t> Gobernador una copia de sus registros médicos personales.</a:t>
            </a:r>
            <a:endParaRPr sz="1400" b="0" i="0" u="none" strike="noStrike" cap="none">
              <a:solidFill>
                <a:srgbClr val="000000"/>
              </a:solidFill>
              <a:latin typeface="Helvetica Neue"/>
              <a:ea typeface="Helvetica Neue"/>
              <a:cs typeface="Helvetica Neue"/>
              <a:sym typeface="Helvetica Neue"/>
            </a:endParaRPr>
          </a:p>
          <a:p>
            <a:pPr marL="457200" marR="0" lvl="0" indent="-228600" algn="l" rtl="0">
              <a:lnSpc>
                <a:spcPct val="117999"/>
              </a:lnSpc>
              <a:spcBef>
                <a:spcPts val="0"/>
              </a:spcBef>
              <a:spcAft>
                <a:spcPts val="0"/>
              </a:spcAft>
              <a:buSzPts val="1400"/>
              <a:buNone/>
            </a:pPr>
            <a:r>
              <a:rPr lang="es-MX" sz="2200" b="0" i="0" u="none" strike="noStrike" cap="none">
                <a:solidFill>
                  <a:srgbClr val="000000"/>
                </a:solidFill>
                <a:latin typeface="Helvetica Neue"/>
                <a:ea typeface="Helvetica Neue"/>
                <a:cs typeface="Helvetica Neue"/>
                <a:sym typeface="Helvetica Neue"/>
              </a:rPr>
              <a:t> </a:t>
            </a: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1" name="Google Shape;101;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r>
              <a:rPr lang="es-MX" b="1">
                <a:latin typeface="Arial"/>
                <a:ea typeface="Arial"/>
                <a:cs typeface="Arial"/>
                <a:sym typeface="Arial"/>
              </a:rPr>
              <a:t>Convención Internacional de Derechos Civiles y Políticos (1966).- </a:t>
            </a:r>
            <a:r>
              <a:rPr lang="es-MX" sz="2400">
                <a:latin typeface="Times New Roman"/>
                <a:ea typeface="Times New Roman"/>
                <a:cs typeface="Times New Roman"/>
                <a:sym typeface="Times New Roman"/>
              </a:rPr>
              <a:t>El pacto desarrolla los derechos civiles y políticos y las libertades recogidas en la Declaración Universal de los Derechos Humanos. Entre derechos individuales garantizados por el pacto, en su artículo 17 se encuentra </a:t>
            </a:r>
            <a:r>
              <a:rPr lang="es-MX" sz="2400" i="1">
                <a:latin typeface="Times New Roman"/>
                <a:ea typeface="Times New Roman"/>
                <a:cs typeface="Times New Roman"/>
                <a:sym typeface="Times New Roman"/>
              </a:rPr>
              <a:t>el derecho a la privacidad y a su protección por la Ley.</a:t>
            </a:r>
            <a:endParaRPr sz="2400">
              <a:latin typeface="Times New Roman"/>
              <a:ea typeface="Times New Roman"/>
              <a:cs typeface="Times New Roman"/>
              <a:sym typeface="Times New Roman"/>
            </a:endParaRPr>
          </a:p>
          <a:p>
            <a:pPr marL="0" lvl="0" indent="0" algn="l" rtl="0">
              <a:lnSpc>
                <a:spcPct val="117999"/>
              </a:lnSpc>
              <a:spcBef>
                <a:spcPts val="0"/>
              </a:spcBef>
              <a:spcAft>
                <a:spcPts val="0"/>
              </a:spcAft>
              <a:buSzPts val="1400"/>
              <a:buNone/>
            </a:pPr>
            <a:endParaRPr sz="2400">
              <a:latin typeface="Times New Roman"/>
              <a:ea typeface="Times New Roman"/>
              <a:cs typeface="Times New Roman"/>
              <a:sym typeface="Times New Roman"/>
            </a:endParaRPr>
          </a:p>
          <a:p>
            <a:pPr marL="0" lvl="0" indent="0" algn="just" rtl="0">
              <a:lnSpc>
                <a:spcPct val="120000"/>
              </a:lnSpc>
              <a:spcBef>
                <a:spcPts val="800"/>
              </a:spcBef>
              <a:spcAft>
                <a:spcPts val="0"/>
              </a:spcAft>
              <a:buClr>
                <a:schemeClr val="dk1"/>
              </a:buClr>
              <a:buSzPts val="1100"/>
              <a:buFont typeface="Arial"/>
              <a:buNone/>
            </a:pPr>
            <a:r>
              <a:rPr lang="es-MX" b="1">
                <a:latin typeface="Arial"/>
                <a:ea typeface="Arial"/>
                <a:cs typeface="Arial"/>
                <a:sym typeface="Arial"/>
              </a:rPr>
              <a:t>Convenio Nº 108 del Consejo de Europa para la Protección de las Personas con respecto al tratamiento automatizado de datos de carácter personal</a:t>
            </a:r>
            <a:endParaRPr/>
          </a:p>
          <a:p>
            <a:pPr marL="0" lvl="0" indent="0" algn="just" rtl="0">
              <a:lnSpc>
                <a:spcPct val="132000"/>
              </a:lnSpc>
              <a:spcBef>
                <a:spcPts val="0"/>
              </a:spcBef>
              <a:spcAft>
                <a:spcPts val="0"/>
              </a:spcAft>
              <a:buClr>
                <a:schemeClr val="dk1"/>
              </a:buClr>
              <a:buSzPts val="1100"/>
              <a:buFont typeface="Arial"/>
              <a:buNone/>
            </a:pPr>
            <a:r>
              <a:rPr lang="es-MX" sz="2400">
                <a:latin typeface="Times New Roman"/>
                <a:ea typeface="Times New Roman"/>
                <a:cs typeface="Times New Roman"/>
                <a:sym typeface="Times New Roman"/>
              </a:rPr>
              <a:t>Primer instrumento europeo en ser abierto a países no miembros de la Unión Europea; es adoptado por los estados miembros del Consejo de Europa, considerando que es deseable ampliar la protección de los derechos y de las libertades fundamentales de cada uno, concretamente el derecho al respeto de la vida privada, teniendo en cuenta la intensificación de la circulación a través de las fronteras de los datos de carácter personal que son objeto de tratamientos automatizados.</a:t>
            </a:r>
            <a:endParaRPr/>
          </a:p>
          <a:p>
            <a:pPr marL="0" lvl="0" indent="0" algn="just" rtl="0">
              <a:lnSpc>
                <a:spcPct val="132000"/>
              </a:lnSpc>
              <a:spcBef>
                <a:spcPts val="600"/>
              </a:spcBef>
              <a:spcAft>
                <a:spcPts val="0"/>
              </a:spcAft>
              <a:buClr>
                <a:schemeClr val="dk1"/>
              </a:buClr>
              <a:buSzPts val="1100"/>
              <a:buFont typeface="Arial"/>
              <a:buNone/>
            </a:pPr>
            <a:r>
              <a:rPr lang="es-MX" sz="2400">
                <a:latin typeface="Times New Roman"/>
                <a:ea typeface="Times New Roman"/>
                <a:cs typeface="Times New Roman"/>
                <a:sym typeface="Times New Roman"/>
              </a:rPr>
              <a:t>De acuerdo a publicación en el Diario Oficial de la Federación del 12 de junio de 2018, este convenio fue aprobado por la H. Cámara de Senadores del Congreso de la Unión.</a:t>
            </a:r>
            <a:endParaRPr/>
          </a:p>
          <a:p>
            <a:pPr marL="0" lvl="0" indent="0" algn="just" rtl="0">
              <a:lnSpc>
                <a:spcPct val="132000"/>
              </a:lnSpc>
              <a:spcBef>
                <a:spcPts val="600"/>
              </a:spcBef>
              <a:spcAft>
                <a:spcPts val="0"/>
              </a:spcAft>
              <a:buClr>
                <a:schemeClr val="dk1"/>
              </a:buClr>
              <a:buSzPts val="1100"/>
              <a:buFont typeface="Arial"/>
              <a:buNone/>
            </a:pPr>
            <a:r>
              <a:rPr lang="es-MX" sz="2400">
                <a:latin typeface="Times New Roman"/>
                <a:ea typeface="Times New Roman"/>
                <a:cs typeface="Times New Roman"/>
                <a:sym typeface="Times New Roman"/>
              </a:rPr>
              <a:t>Tiene por objeto garantizar, en el territorio de cada parte, a cualquier persona física sean cuales fueren su nacionalidad o su residencia, el respeto de sus derechos y libertades fundamentales, concretamente su derecho a la vida privada, con respecto al tratamiento automatizado de los datos de carácter personal correspondientes a dicha persona.</a:t>
            </a:r>
            <a:endParaRPr/>
          </a:p>
          <a:p>
            <a:pPr marL="0" lvl="0" indent="0" algn="just" rtl="0">
              <a:lnSpc>
                <a:spcPct val="132000"/>
              </a:lnSpc>
              <a:spcBef>
                <a:spcPts val="600"/>
              </a:spcBef>
              <a:spcAft>
                <a:spcPts val="0"/>
              </a:spcAft>
              <a:buSzPts val="1400"/>
              <a:buNone/>
            </a:pPr>
            <a:r>
              <a:rPr lang="es-MX" sz="2400">
                <a:latin typeface="Times New Roman"/>
                <a:ea typeface="Times New Roman"/>
                <a:cs typeface="Times New Roman"/>
                <a:sym typeface="Times New Roman"/>
              </a:rPr>
              <a:t>En este Convenio se establecen parámetros para la protección de datos personales, reglas en torno a la transferencia de datos personales entre Estados miembros, así como disposiciones que facilitan la cooperación internacional.</a:t>
            </a:r>
            <a:endParaRPr/>
          </a:p>
          <a:p>
            <a:pPr marL="0" lvl="0" indent="0" algn="just" rtl="0">
              <a:lnSpc>
                <a:spcPct val="132000"/>
              </a:lnSpc>
              <a:spcBef>
                <a:spcPts val="1200"/>
              </a:spcBef>
              <a:spcAft>
                <a:spcPts val="0"/>
              </a:spcAft>
              <a:buSzPts val="1400"/>
              <a:buNone/>
            </a:pPr>
            <a:endParaRPr sz="2400">
              <a:latin typeface="Times New Roman"/>
              <a:ea typeface="Times New Roman"/>
              <a:cs typeface="Times New Roman"/>
              <a:sym typeface="Times New Roman"/>
            </a:endParaRPr>
          </a:p>
          <a:p>
            <a:pPr marL="0" lvl="0" indent="0" algn="l" rtl="0">
              <a:lnSpc>
                <a:spcPct val="132000"/>
              </a:lnSpc>
              <a:spcBef>
                <a:spcPts val="1200"/>
              </a:spcBef>
              <a:spcAft>
                <a:spcPts val="0"/>
              </a:spcAft>
              <a:buClr>
                <a:schemeClr val="dk1"/>
              </a:buClr>
              <a:buSzPts val="1100"/>
              <a:buFont typeface="Arial"/>
              <a:buNone/>
            </a:pPr>
            <a:r>
              <a:rPr lang="es-MX" b="1">
                <a:latin typeface="Arial"/>
                <a:ea typeface="Arial"/>
                <a:cs typeface="Arial"/>
                <a:sym typeface="Arial"/>
              </a:rPr>
              <a:t>Directiva 95/46/CE del Parlamento Europeo y del Consejo</a:t>
            </a:r>
            <a:endParaRPr/>
          </a:p>
          <a:p>
            <a:pPr marL="0" lvl="0" indent="0" algn="just" rtl="0">
              <a:lnSpc>
                <a:spcPct val="132000"/>
              </a:lnSpc>
              <a:spcBef>
                <a:spcPts val="600"/>
              </a:spcBef>
              <a:spcAft>
                <a:spcPts val="0"/>
              </a:spcAft>
              <a:buClr>
                <a:schemeClr val="dk1"/>
              </a:buClr>
              <a:buSzPts val="1100"/>
              <a:buFont typeface="Arial"/>
              <a:buNone/>
            </a:pPr>
            <a:r>
              <a:rPr lang="es-MX" sz="1100">
                <a:latin typeface="Times New Roman"/>
                <a:ea typeface="Times New Roman"/>
                <a:cs typeface="Times New Roman"/>
                <a:sym typeface="Times New Roman"/>
              </a:rPr>
              <a:t>Relativa a la protección de las personas físicas en lo que respecta al tratamiento de datos personales y a la libre circulación de estos datos; en este instrumento se reitera la obligación de los Estados Miembros del Parlamento Europeo para garantizar la protección del derecho a la intimidad, en lo que respecta a la protección de los datos personales.</a:t>
            </a:r>
            <a:endParaRPr/>
          </a:p>
          <a:p>
            <a:pPr marL="0" lvl="0" indent="0" algn="just" rtl="0">
              <a:lnSpc>
                <a:spcPct val="132000"/>
              </a:lnSpc>
              <a:spcBef>
                <a:spcPts val="600"/>
              </a:spcBef>
              <a:spcAft>
                <a:spcPts val="0"/>
              </a:spcAft>
              <a:buClr>
                <a:schemeClr val="dk1"/>
              </a:buClr>
              <a:buSzPts val="1100"/>
              <a:buFont typeface="Arial"/>
              <a:buNone/>
            </a:pPr>
            <a:r>
              <a:rPr lang="es-MX" sz="1100">
                <a:latin typeface="Times New Roman"/>
                <a:ea typeface="Times New Roman"/>
                <a:cs typeface="Times New Roman"/>
                <a:sym typeface="Times New Roman"/>
              </a:rPr>
              <a:t>Adicionalmente, se indica que los Estados miembros no podrán restringir ni prohibir la libre circulación de datos personales entre ellos, por motivos relacionados por la protección garantizada.</a:t>
            </a:r>
            <a:endParaRPr/>
          </a:p>
          <a:p>
            <a:pPr marL="0" lvl="0" indent="0" algn="l" rtl="0">
              <a:lnSpc>
                <a:spcPct val="115000"/>
              </a:lnSpc>
              <a:spcBef>
                <a:spcPts val="600"/>
              </a:spcBef>
              <a:spcAft>
                <a:spcPts val="0"/>
              </a:spcAft>
              <a:buSzPts val="1400"/>
              <a:buNone/>
            </a:pPr>
            <a:r>
              <a:rPr lang="es-MX" b="1">
                <a:latin typeface="Arial"/>
                <a:ea typeface="Arial"/>
                <a:cs typeface="Arial"/>
                <a:sym typeface="Arial"/>
              </a:rPr>
              <a:t>Directiva 2002/58/CE del Parlamento Europeo y del Consejo</a:t>
            </a:r>
            <a:endParaRPr/>
          </a:p>
          <a:p>
            <a:pPr marL="0" lvl="0" indent="0" algn="l" rtl="0">
              <a:lnSpc>
                <a:spcPct val="115000"/>
              </a:lnSpc>
              <a:spcBef>
                <a:spcPts val="0"/>
              </a:spcBef>
              <a:spcAft>
                <a:spcPts val="0"/>
              </a:spcAft>
              <a:buClr>
                <a:schemeClr val="dk1"/>
              </a:buClr>
              <a:buSzPts val="1100"/>
              <a:buFont typeface="Arial"/>
              <a:buNone/>
            </a:pPr>
            <a:r>
              <a:rPr lang="es-MX" sz="1100">
                <a:latin typeface="Times New Roman"/>
                <a:ea typeface="Times New Roman"/>
                <a:cs typeface="Times New Roman"/>
                <a:sym typeface="Times New Roman"/>
              </a:rPr>
              <a:t>Relativa al tratamiento de los datos personales y a la protección de la intimidad en el sector de las comunicaciones electrónicas; este instrumento armoniza las disposiciones de los Estados miembros necesarias para garantizar un nivel equivalente de protección de las libertades y los derechos fundamentales y, en particular, del derecho a la intimidad, en lo que respecta al tratamiento de los datos personales en el sector de las comunicaciones electrónicas, así como la libre circulación de tales datos y de los equipos y servicios de comunicaciones electrónicas en la Comunidad Europea.</a:t>
            </a:r>
            <a:endParaRPr b="1">
              <a:latin typeface="Arial"/>
              <a:ea typeface="Arial"/>
              <a:cs typeface="Arial"/>
              <a:sym typeface="Arial"/>
            </a:endParaRPr>
          </a:p>
          <a:p>
            <a:pPr marL="0" lvl="0" indent="0" algn="just" rtl="0">
              <a:lnSpc>
                <a:spcPct val="120000"/>
              </a:lnSpc>
              <a:spcBef>
                <a:spcPts val="0"/>
              </a:spcBef>
              <a:spcAft>
                <a:spcPts val="0"/>
              </a:spcAft>
              <a:buClr>
                <a:schemeClr val="dk1"/>
              </a:buClr>
              <a:buSzPts val="1100"/>
              <a:buFont typeface="Arial"/>
              <a:buNone/>
            </a:pPr>
            <a:r>
              <a:rPr lang="es-MX" b="1">
                <a:latin typeface="Arial"/>
                <a:ea typeface="Arial"/>
                <a:cs typeface="Arial"/>
                <a:sym typeface="Arial"/>
              </a:rPr>
              <a:t>Código de buenas prácticas estadísticas europeas para los servicios estadísticos nacionales y comunitarios (2011)</a:t>
            </a:r>
            <a:endParaRPr/>
          </a:p>
          <a:p>
            <a:pPr marL="0" lvl="0" indent="0" algn="just" rtl="0">
              <a:lnSpc>
                <a:spcPct val="120000"/>
              </a:lnSpc>
              <a:spcBef>
                <a:spcPts val="0"/>
              </a:spcBef>
              <a:spcAft>
                <a:spcPts val="0"/>
              </a:spcAft>
              <a:buClr>
                <a:schemeClr val="dk1"/>
              </a:buClr>
              <a:buSzPts val="1100"/>
              <a:buFont typeface="Arial"/>
              <a:buNone/>
            </a:pPr>
            <a:r>
              <a:rPr lang="es-MX" sz="1100">
                <a:latin typeface="Times New Roman"/>
                <a:ea typeface="Times New Roman"/>
                <a:cs typeface="Times New Roman"/>
                <a:sym typeface="Times New Roman"/>
              </a:rPr>
              <a:t>Adoptado por el Comité del Sistema Estadístico Europeo el 28 de septiembre de 2011 y establece como principio 5 la confidencialidad estadística, en el que se indica que la privacidad de los informantes (hogares, empresas, administraciones y otros encuestados), la confidencialidad de la información que proporcionan y su uso exclusivo con fines estadísticos están totalmente garantizados.</a:t>
            </a:r>
            <a:endParaRPr/>
          </a:p>
          <a:p>
            <a:pPr marL="457200" lvl="0" indent="-298450" algn="just" rtl="0">
              <a:lnSpc>
                <a:spcPct val="132000"/>
              </a:lnSpc>
              <a:spcBef>
                <a:spcPts val="0"/>
              </a:spcBef>
              <a:spcAft>
                <a:spcPts val="0"/>
              </a:spcAft>
              <a:buClr>
                <a:schemeClr val="dk1"/>
              </a:buClr>
              <a:buSzPts val="1100"/>
              <a:buFont typeface="Times New Roman"/>
              <a:buChar char="●"/>
            </a:pPr>
            <a:r>
              <a:rPr lang="es-MX" sz="1100">
                <a:latin typeface="Times New Roman"/>
                <a:ea typeface="Times New Roman"/>
                <a:cs typeface="Times New Roman"/>
                <a:sym typeface="Times New Roman"/>
              </a:rPr>
              <a:t>El personal estadístico firma un compromiso jurídico de confidencialidad.</a:t>
            </a:r>
            <a:endParaRPr/>
          </a:p>
          <a:p>
            <a:pPr marL="457200" lvl="0" indent="-298450" algn="just" rtl="0">
              <a:lnSpc>
                <a:spcPct val="132000"/>
              </a:lnSpc>
              <a:spcBef>
                <a:spcPts val="0"/>
              </a:spcBef>
              <a:spcAft>
                <a:spcPts val="0"/>
              </a:spcAft>
              <a:buClr>
                <a:schemeClr val="dk1"/>
              </a:buClr>
              <a:buSzPts val="1100"/>
              <a:buFont typeface="Times New Roman"/>
              <a:buChar char="●"/>
            </a:pPr>
            <a:r>
              <a:rPr lang="es-MX" sz="1100">
                <a:latin typeface="Times New Roman"/>
                <a:ea typeface="Times New Roman"/>
                <a:cs typeface="Times New Roman"/>
                <a:sym typeface="Times New Roman"/>
              </a:rPr>
              <a:t>Se han establecido sanciones por cualquier incumplimiento deliberado de la confidencialidad estadística.</a:t>
            </a:r>
            <a:endParaRPr/>
          </a:p>
          <a:p>
            <a:pPr marL="457200" lvl="0" indent="-298450" algn="just" rtl="0">
              <a:lnSpc>
                <a:spcPct val="132000"/>
              </a:lnSpc>
              <a:spcBef>
                <a:spcPts val="0"/>
              </a:spcBef>
              <a:spcAft>
                <a:spcPts val="0"/>
              </a:spcAft>
              <a:buClr>
                <a:schemeClr val="dk1"/>
              </a:buClr>
              <a:buSzPts val="1100"/>
              <a:buFont typeface="Times New Roman"/>
              <a:buChar char="●"/>
            </a:pPr>
            <a:r>
              <a:rPr lang="es-MX" sz="1100">
                <a:latin typeface="Times New Roman"/>
                <a:ea typeface="Times New Roman"/>
                <a:cs typeface="Times New Roman"/>
                <a:sym typeface="Times New Roman"/>
              </a:rPr>
              <a:t>Se proporcionan al personal estadístico instrucciones y orientaciones sobre la protección de la confidencialidad estadística en los procesos de producción y difusión. La política de confidencialidad está a disposición del público.</a:t>
            </a:r>
            <a:endParaRPr/>
          </a:p>
          <a:p>
            <a:pPr marL="457200" lvl="0" indent="-298450" algn="just" rtl="0">
              <a:lnSpc>
                <a:spcPct val="132000"/>
              </a:lnSpc>
              <a:spcBef>
                <a:spcPts val="0"/>
              </a:spcBef>
              <a:spcAft>
                <a:spcPts val="0"/>
              </a:spcAft>
              <a:buClr>
                <a:schemeClr val="dk1"/>
              </a:buClr>
              <a:buSzPts val="1100"/>
              <a:buFont typeface="Times New Roman"/>
              <a:buChar char="●"/>
            </a:pPr>
            <a:r>
              <a:rPr lang="es-MX" sz="1100">
                <a:latin typeface="Times New Roman"/>
                <a:ea typeface="Times New Roman"/>
                <a:cs typeface="Times New Roman"/>
                <a:sym typeface="Times New Roman"/>
              </a:rPr>
              <a:t>Existen disposiciones físicas, tecnológicas y organizativas para proteger la seguridad y la integridad de las bases de datos estadísticas.</a:t>
            </a:r>
            <a:endParaRPr/>
          </a:p>
          <a:p>
            <a:pPr marL="457200" lvl="0" indent="-298450" algn="just" rtl="0">
              <a:lnSpc>
                <a:spcPct val="132000"/>
              </a:lnSpc>
              <a:spcBef>
                <a:spcPts val="0"/>
              </a:spcBef>
              <a:spcAft>
                <a:spcPts val="0"/>
              </a:spcAft>
              <a:buClr>
                <a:schemeClr val="dk1"/>
              </a:buClr>
              <a:buSzPts val="1100"/>
              <a:buFont typeface="Times New Roman"/>
              <a:buChar char="●"/>
            </a:pPr>
            <a:r>
              <a:rPr lang="es-MX" sz="1100">
                <a:latin typeface="Times New Roman"/>
                <a:ea typeface="Times New Roman"/>
                <a:cs typeface="Times New Roman"/>
                <a:sym typeface="Times New Roman"/>
              </a:rPr>
              <a:t>Se aplican protocolos estrictos a los usuarios externos que acceden a microdatos estadísticos con fines de investigación.</a:t>
            </a:r>
            <a:endParaRPr/>
          </a:p>
          <a:p>
            <a:pPr marL="0" lvl="0" indent="0" algn="l" rtl="0">
              <a:lnSpc>
                <a:spcPct val="136790"/>
              </a:lnSpc>
              <a:spcBef>
                <a:spcPts val="800"/>
              </a:spcBef>
              <a:spcAft>
                <a:spcPts val="0"/>
              </a:spcAft>
              <a:buClr>
                <a:schemeClr val="dk1"/>
              </a:buClr>
              <a:buSzPts val="1100"/>
              <a:buFont typeface="Arial"/>
              <a:buNone/>
            </a:pPr>
            <a:r>
              <a:rPr lang="es-MX" b="1">
                <a:latin typeface="Arial"/>
                <a:ea typeface="Arial"/>
                <a:cs typeface="Arial"/>
                <a:sym typeface="Arial"/>
              </a:rPr>
              <a:t>Dictamen 05/2014 sobre técnicas de anonimización</a:t>
            </a:r>
            <a:endParaRPr b="1">
              <a:latin typeface="Arial"/>
              <a:ea typeface="Arial"/>
              <a:cs typeface="Arial"/>
              <a:sym typeface="Arial"/>
            </a:endParaRPr>
          </a:p>
          <a:p>
            <a:pPr marL="0" lvl="0" indent="0" algn="just" rtl="0">
              <a:lnSpc>
                <a:spcPct val="120000"/>
              </a:lnSpc>
              <a:spcBef>
                <a:spcPts val="400"/>
              </a:spcBef>
              <a:spcAft>
                <a:spcPts val="0"/>
              </a:spcAft>
              <a:buSzPts val="1400"/>
              <a:buNone/>
            </a:pPr>
            <a:r>
              <a:rPr lang="es-MX" sz="1100">
                <a:latin typeface="Times New Roman"/>
                <a:ea typeface="Times New Roman"/>
                <a:cs typeface="Times New Roman"/>
                <a:sym typeface="Times New Roman"/>
              </a:rPr>
              <a:t>El Grupo de Trabajo sobre protección de las personas, en lo que respecta al tratamiento de datos personales, creado por el Parlamento Europeo emitió el Dictamen. En este dictamen, el Grupo de Trabajo analiza la eficacia y las limitaciones de las técnicas de anonimización  existentes,  atendiendo  al  marco  legal  de  la  Unión Europea  sobre  protección  de  datos,  y formula  recomendaciones  para  la  gestión  de  estas  técnicas  teniendo  en  cuenta  el  riesgo residual de identificación inherente a cada una de ellas.</a:t>
            </a:r>
            <a:endParaRPr/>
          </a:p>
          <a:p>
            <a:pPr marL="0" lvl="0" indent="0" algn="l" rtl="0">
              <a:lnSpc>
                <a:spcPct val="136790"/>
              </a:lnSpc>
              <a:spcBef>
                <a:spcPts val="800"/>
              </a:spcBef>
              <a:spcAft>
                <a:spcPts val="0"/>
              </a:spcAft>
              <a:buClr>
                <a:srgbClr val="000000"/>
              </a:buClr>
              <a:buSzPts val="1100"/>
              <a:buFont typeface="Arial"/>
              <a:buNone/>
            </a:pPr>
            <a:r>
              <a:rPr lang="es-MX" b="1">
                <a:latin typeface="Arial"/>
                <a:ea typeface="Arial"/>
                <a:cs typeface="Arial"/>
                <a:sym typeface="Arial"/>
              </a:rPr>
              <a:t>Reglamento (UE) 2016/679 del Parlamento Europeo y del Consejo</a:t>
            </a:r>
            <a:endParaRPr/>
          </a:p>
          <a:p>
            <a:pPr marL="0" lvl="0" indent="0" algn="just" rtl="0">
              <a:lnSpc>
                <a:spcPct val="132000"/>
              </a:lnSpc>
              <a:spcBef>
                <a:spcPts val="400"/>
              </a:spcBef>
              <a:spcAft>
                <a:spcPts val="0"/>
              </a:spcAft>
              <a:buClr>
                <a:srgbClr val="000000"/>
              </a:buClr>
              <a:buSzPts val="1100"/>
              <a:buFont typeface="Arial"/>
              <a:buNone/>
            </a:pPr>
            <a:r>
              <a:rPr lang="es-MX" sz="1100">
                <a:latin typeface="Times New Roman"/>
                <a:ea typeface="Times New Roman"/>
                <a:cs typeface="Times New Roman"/>
                <a:sym typeface="Times New Roman"/>
              </a:rPr>
              <a:t>Relativo a la protección de las personas físicas en lo que respecta al tratamiento de datos personales y a la libre circulación de estos datos; establece las normas relativas a la protección de las personas físicas en lo que respecta al tratamiento de los datos personales y las normas relativas a la libre circulación de tales datos.</a:t>
            </a:r>
            <a:endParaRPr/>
          </a:p>
          <a:p>
            <a:pPr marL="0" lvl="0" indent="0" algn="just" rtl="0">
              <a:lnSpc>
                <a:spcPct val="120000"/>
              </a:lnSpc>
              <a:spcBef>
                <a:spcPts val="600"/>
              </a:spcBef>
              <a:spcAft>
                <a:spcPts val="0"/>
              </a:spcAft>
              <a:buClr>
                <a:srgbClr val="000000"/>
              </a:buClr>
              <a:buSzPts val="1100"/>
              <a:buFont typeface="Arial"/>
              <a:buNone/>
            </a:pPr>
            <a:r>
              <a:rPr lang="es-MX" sz="1100">
                <a:latin typeface="Times New Roman"/>
                <a:ea typeface="Times New Roman"/>
                <a:cs typeface="Times New Roman"/>
                <a:sym typeface="Times New Roman"/>
              </a:rPr>
              <a:t>Dentro de los aspectos que se regulan en este Reglamento se destaca:</a:t>
            </a:r>
            <a:endParaRPr/>
          </a:p>
          <a:p>
            <a:pPr marL="457200" lvl="0" indent="-298450" algn="just" rtl="0">
              <a:lnSpc>
                <a:spcPct val="120000"/>
              </a:lnSpc>
              <a:spcBef>
                <a:spcPts val="0"/>
              </a:spcBef>
              <a:spcAft>
                <a:spcPts val="0"/>
              </a:spcAft>
              <a:buClr>
                <a:schemeClr val="dk1"/>
              </a:buClr>
              <a:buSzPts val="1100"/>
              <a:buFont typeface="Times New Roman"/>
              <a:buChar char="●"/>
            </a:pPr>
            <a:r>
              <a:rPr lang="es-MX" sz="1100">
                <a:latin typeface="Times New Roman"/>
                <a:ea typeface="Times New Roman"/>
                <a:cs typeface="Times New Roman"/>
                <a:sym typeface="Times New Roman"/>
              </a:rPr>
              <a:t>Condiciones para el otorgamiento del consentimiento del interesado, o titular de los datos personales.</a:t>
            </a:r>
            <a:endParaRPr/>
          </a:p>
          <a:p>
            <a:pPr marL="457200" lvl="0" indent="-298450" algn="just" rtl="0">
              <a:lnSpc>
                <a:spcPct val="120000"/>
              </a:lnSpc>
              <a:spcBef>
                <a:spcPts val="0"/>
              </a:spcBef>
              <a:spcAft>
                <a:spcPts val="0"/>
              </a:spcAft>
              <a:buClr>
                <a:schemeClr val="dk1"/>
              </a:buClr>
              <a:buSzPts val="1100"/>
              <a:buFont typeface="Times New Roman"/>
              <a:buChar char="●"/>
            </a:pPr>
            <a:r>
              <a:rPr lang="es-MX" sz="1100">
                <a:latin typeface="Times New Roman"/>
                <a:ea typeface="Times New Roman"/>
                <a:cs typeface="Times New Roman"/>
                <a:sym typeface="Times New Roman"/>
              </a:rPr>
              <a:t>Tratamiento de categorías especiales de datos personales .</a:t>
            </a:r>
            <a:endParaRPr/>
          </a:p>
          <a:p>
            <a:pPr marL="457200" lvl="0" indent="-298450" algn="just" rtl="0">
              <a:lnSpc>
                <a:spcPct val="120000"/>
              </a:lnSpc>
              <a:spcBef>
                <a:spcPts val="0"/>
              </a:spcBef>
              <a:spcAft>
                <a:spcPts val="0"/>
              </a:spcAft>
              <a:buClr>
                <a:schemeClr val="dk1"/>
              </a:buClr>
              <a:buSzPts val="1100"/>
              <a:buFont typeface="Times New Roman"/>
              <a:buChar char="●"/>
            </a:pPr>
            <a:r>
              <a:rPr lang="es-MX" sz="1100">
                <a:latin typeface="Times New Roman"/>
                <a:ea typeface="Times New Roman"/>
                <a:cs typeface="Times New Roman"/>
                <a:sym typeface="Times New Roman"/>
              </a:rPr>
              <a:t>Derechos del interesado.</a:t>
            </a:r>
            <a:endParaRPr/>
          </a:p>
          <a:p>
            <a:pPr marL="914400" lvl="1" indent="-298450" algn="just" rtl="0">
              <a:lnSpc>
                <a:spcPct val="120000"/>
              </a:lnSpc>
              <a:spcBef>
                <a:spcPts val="0"/>
              </a:spcBef>
              <a:spcAft>
                <a:spcPts val="0"/>
              </a:spcAft>
              <a:buClr>
                <a:schemeClr val="dk1"/>
              </a:buClr>
              <a:buSzPts val="1100"/>
              <a:buFont typeface="Times New Roman"/>
              <a:buChar char="○"/>
            </a:pPr>
            <a:r>
              <a:rPr lang="es-MX" sz="1100">
                <a:latin typeface="Times New Roman"/>
                <a:ea typeface="Times New Roman"/>
                <a:cs typeface="Times New Roman"/>
                <a:sym typeface="Times New Roman"/>
              </a:rPr>
              <a:t>Acceso.</a:t>
            </a:r>
            <a:endParaRPr/>
          </a:p>
          <a:p>
            <a:pPr marL="914400" lvl="1" indent="-298450" algn="just" rtl="0">
              <a:lnSpc>
                <a:spcPct val="120000"/>
              </a:lnSpc>
              <a:spcBef>
                <a:spcPts val="0"/>
              </a:spcBef>
              <a:spcAft>
                <a:spcPts val="0"/>
              </a:spcAft>
              <a:buClr>
                <a:schemeClr val="dk1"/>
              </a:buClr>
              <a:buSzPts val="1100"/>
              <a:buFont typeface="Times New Roman"/>
              <a:buChar char="○"/>
            </a:pPr>
            <a:r>
              <a:rPr lang="es-MX" sz="1100">
                <a:latin typeface="Times New Roman"/>
                <a:ea typeface="Times New Roman"/>
                <a:cs typeface="Times New Roman"/>
                <a:sym typeface="Times New Roman"/>
              </a:rPr>
              <a:t>Rectificación.</a:t>
            </a:r>
            <a:endParaRPr/>
          </a:p>
          <a:p>
            <a:pPr marL="914400" lvl="1" indent="-298450" algn="just" rtl="0">
              <a:lnSpc>
                <a:spcPct val="120000"/>
              </a:lnSpc>
              <a:spcBef>
                <a:spcPts val="0"/>
              </a:spcBef>
              <a:spcAft>
                <a:spcPts val="0"/>
              </a:spcAft>
              <a:buClr>
                <a:schemeClr val="dk1"/>
              </a:buClr>
              <a:buSzPts val="1100"/>
              <a:buFont typeface="Times New Roman"/>
              <a:buChar char="○"/>
            </a:pPr>
            <a:r>
              <a:rPr lang="es-MX" sz="1100">
                <a:latin typeface="Times New Roman"/>
                <a:ea typeface="Times New Roman"/>
                <a:cs typeface="Times New Roman"/>
                <a:sym typeface="Times New Roman"/>
              </a:rPr>
              <a:t>Supresión.</a:t>
            </a:r>
            <a:endParaRPr/>
          </a:p>
          <a:p>
            <a:pPr marL="914400" lvl="1" indent="-298450" algn="just" rtl="0">
              <a:lnSpc>
                <a:spcPct val="120000"/>
              </a:lnSpc>
              <a:spcBef>
                <a:spcPts val="0"/>
              </a:spcBef>
              <a:spcAft>
                <a:spcPts val="0"/>
              </a:spcAft>
              <a:buClr>
                <a:schemeClr val="dk1"/>
              </a:buClr>
              <a:buSzPts val="1100"/>
              <a:buFont typeface="Times New Roman"/>
              <a:buChar char="○"/>
            </a:pPr>
            <a:r>
              <a:rPr lang="es-MX" sz="1100">
                <a:latin typeface="Times New Roman"/>
                <a:ea typeface="Times New Roman"/>
                <a:cs typeface="Times New Roman"/>
                <a:sym typeface="Times New Roman"/>
              </a:rPr>
              <a:t>Limitación del tratamiento.</a:t>
            </a:r>
            <a:endParaRPr/>
          </a:p>
          <a:p>
            <a:pPr marL="914400" lvl="1" indent="-298450" algn="just" rtl="0">
              <a:lnSpc>
                <a:spcPct val="120000"/>
              </a:lnSpc>
              <a:spcBef>
                <a:spcPts val="0"/>
              </a:spcBef>
              <a:spcAft>
                <a:spcPts val="0"/>
              </a:spcAft>
              <a:buClr>
                <a:schemeClr val="dk1"/>
              </a:buClr>
              <a:buSzPts val="1100"/>
              <a:buFont typeface="Times New Roman"/>
              <a:buChar char="○"/>
            </a:pPr>
            <a:r>
              <a:rPr lang="es-MX" sz="1100">
                <a:latin typeface="Times New Roman"/>
                <a:ea typeface="Times New Roman"/>
                <a:cs typeface="Times New Roman"/>
                <a:sym typeface="Times New Roman"/>
              </a:rPr>
              <a:t>Oposición.</a:t>
            </a:r>
            <a:endParaRPr/>
          </a:p>
          <a:p>
            <a:pPr marL="457200" lvl="0" indent="-298450" algn="just" rtl="0">
              <a:lnSpc>
                <a:spcPct val="120000"/>
              </a:lnSpc>
              <a:spcBef>
                <a:spcPts val="0"/>
              </a:spcBef>
              <a:spcAft>
                <a:spcPts val="0"/>
              </a:spcAft>
              <a:buClr>
                <a:schemeClr val="dk1"/>
              </a:buClr>
              <a:buSzPts val="1100"/>
              <a:buFont typeface="Times New Roman"/>
              <a:buChar char="●"/>
            </a:pPr>
            <a:r>
              <a:rPr lang="es-MX" sz="1100">
                <a:latin typeface="Times New Roman"/>
                <a:ea typeface="Times New Roman"/>
                <a:cs typeface="Times New Roman"/>
                <a:sym typeface="Times New Roman"/>
              </a:rPr>
              <a:t>Responsable del tratamiento y encargado del tratamiento.</a:t>
            </a:r>
            <a:endParaRPr/>
          </a:p>
          <a:p>
            <a:pPr marL="0" lvl="0" indent="0" algn="just" rtl="0">
              <a:lnSpc>
                <a:spcPct val="132000"/>
              </a:lnSpc>
              <a:spcBef>
                <a:spcPts val="600"/>
              </a:spcBef>
              <a:spcAft>
                <a:spcPts val="0"/>
              </a:spcAft>
              <a:buSzPts val="1400"/>
              <a:buNone/>
            </a:pPr>
            <a:endParaRPr>
              <a:latin typeface="Arial"/>
              <a:ea typeface="Arial"/>
              <a:cs typeface="Arial"/>
              <a:sym typeface="Arial"/>
            </a:endParaRPr>
          </a:p>
          <a:p>
            <a:pPr marL="0" lvl="0" indent="0" algn="l" rtl="0">
              <a:lnSpc>
                <a:spcPct val="117999"/>
              </a:lnSpc>
              <a:spcBef>
                <a:spcPts val="60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0" name="Google Shape;140;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s-MX" sz="2400">
                <a:latin typeface="Times New Roman"/>
                <a:ea typeface="Times New Roman"/>
                <a:cs typeface="Times New Roman"/>
                <a:sym typeface="Times New Roman"/>
              </a:rPr>
              <a:t>DOF 11-06-2002</a:t>
            </a:r>
            <a:endParaRPr/>
          </a:p>
          <a:p>
            <a:pPr marL="0" lvl="0" indent="0" algn="l" rtl="0">
              <a:lnSpc>
                <a:spcPct val="117999"/>
              </a:lnSpc>
              <a:spcBef>
                <a:spcPts val="0"/>
              </a:spcBef>
              <a:spcAft>
                <a:spcPts val="0"/>
              </a:spcAft>
              <a:buClr>
                <a:schemeClr val="dk1"/>
              </a:buClr>
              <a:buSzPts val="1100"/>
              <a:buFont typeface="Arial"/>
              <a:buNone/>
            </a:pPr>
            <a:r>
              <a:rPr lang="es-MX" sz="2400">
                <a:latin typeface="Times New Roman"/>
                <a:ea typeface="Times New Roman"/>
                <a:cs typeface="Times New Roman"/>
                <a:sym typeface="Times New Roman"/>
              </a:rPr>
              <a:t>Ley Federal de Transparencia y Acceso a la información Pública Gubernamental (LFTAPG) regula el acceso a la información al IFAI y SOLO destina 7 artículos a la protección de datos </a:t>
            </a:r>
            <a:endParaRPr/>
          </a:p>
          <a:p>
            <a:pPr marL="0" lvl="0" indent="0" algn="l" rtl="0">
              <a:lnSpc>
                <a:spcPct val="117999"/>
              </a:lnSpc>
              <a:spcBef>
                <a:spcPts val="0"/>
              </a:spcBef>
              <a:spcAft>
                <a:spcPts val="0"/>
              </a:spcAft>
              <a:buClr>
                <a:schemeClr val="dk1"/>
              </a:buClr>
              <a:buSzPts val="1100"/>
              <a:buFont typeface="Arial"/>
              <a:buNone/>
            </a:pPr>
            <a:r>
              <a:rPr lang="es-MX" sz="2400">
                <a:latin typeface="Times New Roman"/>
                <a:ea typeface="Times New Roman"/>
                <a:cs typeface="Times New Roman"/>
                <a:sym typeface="Times New Roman"/>
              </a:rPr>
              <a:t>DOF 20-07-2007</a:t>
            </a:r>
            <a:endParaRPr/>
          </a:p>
          <a:p>
            <a:pPr marL="0" lvl="0" indent="0" algn="l" rtl="0">
              <a:lnSpc>
                <a:spcPct val="117999"/>
              </a:lnSpc>
              <a:spcBef>
                <a:spcPts val="0"/>
              </a:spcBef>
              <a:spcAft>
                <a:spcPts val="0"/>
              </a:spcAft>
              <a:buClr>
                <a:schemeClr val="dk1"/>
              </a:buClr>
              <a:buSzPts val="1100"/>
              <a:buFont typeface="Arial"/>
              <a:buNone/>
            </a:pPr>
            <a:r>
              <a:rPr lang="es-MX" sz="2400">
                <a:latin typeface="Times New Roman"/>
                <a:ea typeface="Times New Roman"/>
                <a:cs typeface="Times New Roman"/>
                <a:sym typeface="Times New Roman"/>
              </a:rPr>
              <a:t>Reforma constitucional al artículo 6; se establece la protección a la información que se refiere a la vida privada  los datos personales</a:t>
            </a:r>
            <a:endParaRPr/>
          </a:p>
          <a:p>
            <a:pPr marL="0" lvl="0" indent="0" algn="l" rtl="0">
              <a:lnSpc>
                <a:spcPct val="117999"/>
              </a:lnSpc>
              <a:spcBef>
                <a:spcPts val="0"/>
              </a:spcBef>
              <a:spcAft>
                <a:spcPts val="0"/>
              </a:spcAft>
              <a:buClr>
                <a:schemeClr val="dk1"/>
              </a:buClr>
              <a:buSzPts val="1100"/>
              <a:buFont typeface="Arial"/>
              <a:buNone/>
            </a:pPr>
            <a:r>
              <a:rPr lang="es-MX" sz="2400">
                <a:latin typeface="Times New Roman"/>
                <a:ea typeface="Times New Roman"/>
                <a:cs typeface="Times New Roman"/>
                <a:sym typeface="Times New Roman"/>
              </a:rPr>
              <a:t>DOF 16-04-2008</a:t>
            </a:r>
            <a:endParaRPr/>
          </a:p>
          <a:p>
            <a:pPr marL="0" lvl="0" indent="0" algn="l" rtl="0">
              <a:lnSpc>
                <a:spcPct val="117999"/>
              </a:lnSpc>
              <a:spcBef>
                <a:spcPts val="0"/>
              </a:spcBef>
              <a:spcAft>
                <a:spcPts val="0"/>
              </a:spcAft>
              <a:buClr>
                <a:schemeClr val="dk1"/>
              </a:buClr>
              <a:buSzPts val="1100"/>
              <a:buFont typeface="Arial"/>
              <a:buNone/>
            </a:pPr>
            <a:r>
              <a:rPr lang="es-MX" sz="2400">
                <a:latin typeface="Times New Roman"/>
                <a:ea typeface="Times New Roman"/>
                <a:cs typeface="Times New Roman"/>
                <a:sym typeface="Times New Roman"/>
              </a:rPr>
              <a:t>Ley del SNIEG; indica que la confidencialidad de datos se regulará las Reglas Generales que  emita el INEGI; se establece una restricción de uso de los datos para fines distintos a los estadísticos, principios de confidencialidad y reserva, así como la no identificación de los informantes.</a:t>
            </a:r>
            <a:endParaRPr/>
          </a:p>
          <a:p>
            <a:pPr marL="457200" lvl="0" indent="-298450" algn="l" rtl="0">
              <a:lnSpc>
                <a:spcPct val="117999"/>
              </a:lnSpc>
              <a:spcBef>
                <a:spcPts val="0"/>
              </a:spcBef>
              <a:spcAft>
                <a:spcPts val="0"/>
              </a:spcAft>
              <a:buClr>
                <a:schemeClr val="dk1"/>
              </a:buClr>
              <a:buSzPts val="1100"/>
              <a:buFont typeface="Times New Roman"/>
              <a:buChar char="●"/>
            </a:pPr>
            <a:r>
              <a:rPr lang="es-MX" sz="2400">
                <a:latin typeface="Times New Roman"/>
                <a:ea typeface="Times New Roman"/>
                <a:cs typeface="Times New Roman"/>
                <a:sym typeface="Times New Roman"/>
              </a:rPr>
              <a:t>Uso exclusivo de DP (Art. 37).</a:t>
            </a:r>
            <a:endParaRPr/>
          </a:p>
          <a:p>
            <a:pPr marL="457200" lvl="0" indent="-298450" algn="l" rtl="0">
              <a:lnSpc>
                <a:spcPct val="117999"/>
              </a:lnSpc>
              <a:spcBef>
                <a:spcPts val="0"/>
              </a:spcBef>
              <a:spcAft>
                <a:spcPts val="0"/>
              </a:spcAft>
              <a:buClr>
                <a:schemeClr val="dk1"/>
              </a:buClr>
              <a:buSzPts val="1100"/>
              <a:buFont typeface="Times New Roman"/>
              <a:buChar char="●"/>
            </a:pPr>
            <a:r>
              <a:rPr lang="es-MX" sz="2400">
                <a:latin typeface="Times New Roman"/>
                <a:ea typeface="Times New Roman"/>
                <a:cs typeface="Times New Roman"/>
                <a:sym typeface="Times New Roman"/>
              </a:rPr>
              <a:t>Principios de confidencialidad y reserva (Art. 38).</a:t>
            </a:r>
            <a:endParaRPr/>
          </a:p>
          <a:p>
            <a:pPr marL="457200" lvl="0" indent="-298450" algn="l" rtl="0">
              <a:lnSpc>
                <a:spcPct val="117999"/>
              </a:lnSpc>
              <a:spcBef>
                <a:spcPts val="0"/>
              </a:spcBef>
              <a:spcAft>
                <a:spcPts val="0"/>
              </a:spcAft>
              <a:buClr>
                <a:schemeClr val="dk1"/>
              </a:buClr>
              <a:buSzPts val="1100"/>
              <a:buFont typeface="Times New Roman"/>
              <a:buChar char="●"/>
            </a:pPr>
            <a:r>
              <a:rPr lang="es-MX" sz="2400">
                <a:latin typeface="Times New Roman"/>
                <a:ea typeface="Times New Roman"/>
                <a:cs typeface="Times New Roman"/>
                <a:sym typeface="Times New Roman"/>
              </a:rPr>
              <a:t>No identificación (IDEM).</a:t>
            </a:r>
            <a:endParaRPr/>
          </a:p>
          <a:p>
            <a:pPr marL="457200" lvl="0" indent="-298450" algn="l" rtl="0">
              <a:lnSpc>
                <a:spcPct val="117999"/>
              </a:lnSpc>
              <a:spcBef>
                <a:spcPts val="0"/>
              </a:spcBef>
              <a:spcAft>
                <a:spcPts val="0"/>
              </a:spcAft>
              <a:buClr>
                <a:schemeClr val="dk1"/>
              </a:buClr>
              <a:buSzPts val="1100"/>
              <a:buFont typeface="Times New Roman"/>
              <a:buChar char="●"/>
            </a:pPr>
            <a:r>
              <a:rPr lang="es-MX" sz="2400">
                <a:latin typeface="Times New Roman"/>
                <a:ea typeface="Times New Roman"/>
                <a:cs typeface="Times New Roman"/>
                <a:sym typeface="Times New Roman"/>
              </a:rPr>
              <a:t>Obligación UE confidencialidad (Art. 46).</a:t>
            </a:r>
            <a:endParaRPr/>
          </a:p>
          <a:p>
            <a:pPr marL="457200" lvl="0" indent="-298450" algn="l" rtl="0">
              <a:lnSpc>
                <a:spcPct val="117999"/>
              </a:lnSpc>
              <a:spcBef>
                <a:spcPts val="0"/>
              </a:spcBef>
              <a:spcAft>
                <a:spcPts val="0"/>
              </a:spcAft>
              <a:buClr>
                <a:schemeClr val="dk1"/>
              </a:buClr>
              <a:buSzPts val="1100"/>
              <a:buFont typeface="Times New Roman"/>
              <a:buChar char="●"/>
            </a:pPr>
            <a:r>
              <a:rPr lang="es-MX" sz="2400">
                <a:latin typeface="Times New Roman"/>
                <a:ea typeface="Times New Roman"/>
                <a:cs typeface="Times New Roman"/>
                <a:sym typeface="Times New Roman"/>
              </a:rPr>
              <a:t>Excepción de aplicación LFTAIPG (IDEM).</a:t>
            </a:r>
            <a:endParaRPr/>
          </a:p>
          <a:p>
            <a:pPr marL="0" lvl="0" indent="0" algn="l" rtl="0">
              <a:lnSpc>
                <a:spcPct val="117999"/>
              </a:lnSpc>
              <a:spcBef>
                <a:spcPts val="0"/>
              </a:spcBef>
              <a:spcAft>
                <a:spcPts val="0"/>
              </a:spcAft>
              <a:buClr>
                <a:schemeClr val="dk1"/>
              </a:buClr>
              <a:buSzPts val="1100"/>
              <a:buFont typeface="Arial"/>
              <a:buNone/>
            </a:pPr>
            <a:endParaRPr sz="2400">
              <a:latin typeface="Times New Roman"/>
              <a:ea typeface="Times New Roman"/>
              <a:cs typeface="Times New Roman"/>
              <a:sym typeface="Times New Roman"/>
            </a:endParaRPr>
          </a:p>
          <a:p>
            <a:pPr marL="0" lvl="0" indent="0" algn="l" rtl="0">
              <a:lnSpc>
                <a:spcPct val="117999"/>
              </a:lnSpc>
              <a:spcBef>
                <a:spcPts val="0"/>
              </a:spcBef>
              <a:spcAft>
                <a:spcPts val="0"/>
              </a:spcAft>
              <a:buClr>
                <a:schemeClr val="dk1"/>
              </a:buClr>
              <a:buSzPts val="1100"/>
              <a:buFont typeface="Arial"/>
              <a:buNone/>
            </a:pPr>
            <a:r>
              <a:rPr lang="es-MX" sz="2400">
                <a:latin typeface="Times New Roman"/>
                <a:ea typeface="Times New Roman"/>
                <a:cs typeface="Times New Roman"/>
                <a:sym typeface="Times New Roman"/>
              </a:rPr>
              <a:t>DOF- 01-VII-2009 </a:t>
            </a:r>
            <a:endParaRPr/>
          </a:p>
          <a:p>
            <a:pPr marL="0" lvl="0" indent="0" algn="l" rtl="0">
              <a:lnSpc>
                <a:spcPct val="117999"/>
              </a:lnSpc>
              <a:spcBef>
                <a:spcPts val="0"/>
              </a:spcBef>
              <a:spcAft>
                <a:spcPts val="0"/>
              </a:spcAft>
              <a:buClr>
                <a:schemeClr val="dk1"/>
              </a:buClr>
              <a:buSzPts val="1100"/>
              <a:buFont typeface="Arial"/>
              <a:buNone/>
            </a:pPr>
            <a:r>
              <a:rPr lang="es-MX" sz="2400">
                <a:latin typeface="Times New Roman"/>
                <a:ea typeface="Times New Roman"/>
                <a:cs typeface="Times New Roman"/>
                <a:sym typeface="Times New Roman"/>
              </a:rPr>
              <a:t>Reforma constitucional al artículo 16; se establece el derecho a la protección de datos personales,el acceso rectificación y cancelación de los mismos como un derecho o garantía fundamental. </a:t>
            </a: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7" name="Google Shape;147;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100"/>
              <a:buFont typeface="Arial"/>
              <a:buNone/>
            </a:pPr>
            <a:r>
              <a:rPr lang="es-MX" sz="2400">
                <a:latin typeface="Times New Roman"/>
                <a:ea typeface="Times New Roman"/>
                <a:cs typeface="Times New Roman"/>
                <a:sym typeface="Times New Roman"/>
              </a:rPr>
              <a:t>DOF-07-02-2014</a:t>
            </a:r>
            <a:endParaRPr/>
          </a:p>
          <a:p>
            <a:pPr marL="0" lvl="0" indent="0" algn="l" rtl="0">
              <a:lnSpc>
                <a:spcPct val="117999"/>
              </a:lnSpc>
              <a:spcBef>
                <a:spcPts val="0"/>
              </a:spcBef>
              <a:spcAft>
                <a:spcPts val="0"/>
              </a:spcAft>
              <a:buClr>
                <a:schemeClr val="dk1"/>
              </a:buClr>
              <a:buSzPts val="1100"/>
              <a:buFont typeface="Arial"/>
              <a:buNone/>
            </a:pPr>
            <a:r>
              <a:rPr lang="es-MX" sz="2400">
                <a:latin typeface="Times New Roman"/>
                <a:ea typeface="Times New Roman"/>
                <a:cs typeface="Times New Roman"/>
                <a:sym typeface="Times New Roman"/>
              </a:rPr>
              <a:t>Reforma constitucional al artículo 6; se crea el INAI como organismo autónomo responsable de garantizar el cumplimiento del derecho de acceso a la información pública y a la posesión de datos personales</a:t>
            </a:r>
            <a:endParaRPr/>
          </a:p>
          <a:p>
            <a:pPr marL="0" lvl="0" indent="0" algn="l" rtl="0">
              <a:lnSpc>
                <a:spcPct val="117999"/>
              </a:lnSpc>
              <a:spcBef>
                <a:spcPts val="0"/>
              </a:spcBef>
              <a:spcAft>
                <a:spcPts val="0"/>
              </a:spcAft>
              <a:buClr>
                <a:schemeClr val="dk1"/>
              </a:buClr>
              <a:buSzPts val="1100"/>
              <a:buFont typeface="Arial"/>
              <a:buNone/>
            </a:pPr>
            <a:r>
              <a:rPr lang="es-MX" sz="2400">
                <a:latin typeface="Times New Roman"/>
                <a:ea typeface="Times New Roman"/>
                <a:cs typeface="Times New Roman"/>
                <a:sym typeface="Times New Roman"/>
              </a:rPr>
              <a:t>DOF-04-05-2015</a:t>
            </a:r>
            <a:endParaRPr/>
          </a:p>
          <a:p>
            <a:pPr marL="0" lvl="0" indent="0" algn="l" rtl="0">
              <a:lnSpc>
                <a:spcPct val="117999"/>
              </a:lnSpc>
              <a:spcBef>
                <a:spcPts val="0"/>
              </a:spcBef>
              <a:spcAft>
                <a:spcPts val="0"/>
              </a:spcAft>
              <a:buClr>
                <a:schemeClr val="dk1"/>
              </a:buClr>
              <a:buSzPts val="1100"/>
              <a:buFont typeface="Arial"/>
              <a:buNone/>
            </a:pPr>
            <a:r>
              <a:rPr lang="es-MX" sz="2400">
                <a:latin typeface="Times New Roman"/>
                <a:ea typeface="Times New Roman"/>
                <a:cs typeface="Times New Roman"/>
                <a:sym typeface="Times New Roman"/>
              </a:rPr>
              <a:t>Ley General de Transparencia y Acceso a la información Pública, Distribuye competencias entre la federación y entidades federativas y establece bases mínimas sobre el acceso a la información.</a:t>
            </a:r>
            <a:endParaRPr/>
          </a:p>
          <a:p>
            <a:pPr marL="0" lvl="0" indent="0" algn="l" rtl="0">
              <a:lnSpc>
                <a:spcPct val="117999"/>
              </a:lnSpc>
              <a:spcBef>
                <a:spcPts val="0"/>
              </a:spcBef>
              <a:spcAft>
                <a:spcPts val="0"/>
              </a:spcAft>
              <a:buClr>
                <a:schemeClr val="dk1"/>
              </a:buClr>
              <a:buSzPts val="1100"/>
              <a:buFont typeface="Arial"/>
              <a:buNone/>
            </a:pPr>
            <a:r>
              <a:rPr lang="es-MX" sz="2400">
                <a:latin typeface="Times New Roman"/>
                <a:ea typeface="Times New Roman"/>
                <a:cs typeface="Times New Roman"/>
                <a:sym typeface="Times New Roman"/>
              </a:rPr>
              <a:t>DOF-09-05-2016</a:t>
            </a:r>
            <a:endParaRPr/>
          </a:p>
          <a:p>
            <a:pPr marL="0" lvl="0" indent="0" algn="l" rtl="0">
              <a:lnSpc>
                <a:spcPct val="117999"/>
              </a:lnSpc>
              <a:spcBef>
                <a:spcPts val="0"/>
              </a:spcBef>
              <a:spcAft>
                <a:spcPts val="0"/>
              </a:spcAft>
              <a:buClr>
                <a:schemeClr val="dk1"/>
              </a:buClr>
              <a:buSzPts val="1100"/>
              <a:buFont typeface="Arial"/>
              <a:buNone/>
            </a:pPr>
            <a:r>
              <a:rPr lang="es-MX" sz="2400">
                <a:latin typeface="Times New Roman"/>
                <a:ea typeface="Times New Roman"/>
                <a:cs typeface="Times New Roman"/>
                <a:sym typeface="Times New Roman"/>
              </a:rPr>
              <a:t>Ley Federal de Transparencia y Acceso a la información Pública (lftaip; Abrogada, garantiza el derecho de acceso a la información pública, regula el procedimiento de acceso y transparentar la gestión pública no regula la protección de datos personales. </a:t>
            </a:r>
            <a:endParaRPr/>
          </a:p>
          <a:p>
            <a:pPr marL="0" lvl="0" indent="0" algn="l" rtl="0">
              <a:lnSpc>
                <a:spcPct val="117999"/>
              </a:lnSpc>
              <a:spcBef>
                <a:spcPts val="0"/>
              </a:spcBef>
              <a:spcAft>
                <a:spcPts val="0"/>
              </a:spcAft>
              <a:buClr>
                <a:schemeClr val="dk1"/>
              </a:buClr>
              <a:buSzPts val="1100"/>
              <a:buFont typeface="Arial"/>
              <a:buNone/>
            </a:pPr>
            <a:r>
              <a:rPr lang="es-MX" sz="2400">
                <a:latin typeface="Times New Roman"/>
                <a:ea typeface="Times New Roman"/>
                <a:cs typeface="Times New Roman"/>
                <a:sym typeface="Times New Roman"/>
              </a:rPr>
              <a:t>DOF-26-01-2017</a:t>
            </a:r>
            <a:endParaRPr/>
          </a:p>
          <a:p>
            <a:pPr marL="0" lvl="0" indent="0" algn="l" rtl="0">
              <a:lnSpc>
                <a:spcPct val="117999"/>
              </a:lnSpc>
              <a:spcBef>
                <a:spcPts val="0"/>
              </a:spcBef>
              <a:spcAft>
                <a:spcPts val="0"/>
              </a:spcAft>
              <a:buClr>
                <a:schemeClr val="dk1"/>
              </a:buClr>
              <a:buSzPts val="1100"/>
              <a:buFont typeface="Arial"/>
              <a:buNone/>
            </a:pPr>
            <a:r>
              <a:rPr lang="es-MX" sz="2400">
                <a:latin typeface="Times New Roman"/>
                <a:ea typeface="Times New Roman"/>
                <a:cs typeface="Times New Roman"/>
                <a:sym typeface="Times New Roman"/>
              </a:rPr>
              <a:t>Ley General de Protección de Datos Personales en Posesión de Sujetos Obligados (LGPDPPSO); la protección de datos personales se emancipa del derecho de acceso a la información; establece medidas de seguridad, administrativas y técnicas y derechos ARCO. </a:t>
            </a:r>
            <a:endParaRPr/>
          </a:p>
          <a:p>
            <a:pPr marL="0" lvl="0" indent="0" algn="l" rtl="0">
              <a:lnSpc>
                <a:spcPct val="117999"/>
              </a:lnSpc>
              <a:spcBef>
                <a:spcPts val="0"/>
              </a:spcBef>
              <a:spcAft>
                <a:spcPts val="0"/>
              </a:spcAft>
              <a:buClr>
                <a:schemeClr val="dk1"/>
              </a:buClr>
              <a:buSzPts val="1100"/>
              <a:buFont typeface="Arial"/>
              <a:buNone/>
            </a:pPr>
            <a:r>
              <a:rPr lang="es-MX" sz="2400">
                <a:latin typeface="Times New Roman"/>
                <a:ea typeface="Times New Roman"/>
                <a:cs typeface="Times New Roman"/>
                <a:sym typeface="Times New Roman"/>
              </a:rPr>
              <a:t>DOF 26-01-2018</a:t>
            </a:r>
            <a:endParaRPr/>
          </a:p>
          <a:p>
            <a:pPr marL="0" lvl="0" indent="0" algn="l" rtl="0">
              <a:lnSpc>
                <a:spcPct val="117999"/>
              </a:lnSpc>
              <a:spcBef>
                <a:spcPts val="0"/>
              </a:spcBef>
              <a:spcAft>
                <a:spcPts val="0"/>
              </a:spcAft>
              <a:buClr>
                <a:schemeClr val="dk1"/>
              </a:buClr>
              <a:buSzPts val="1100"/>
              <a:buFont typeface="Arial"/>
              <a:buNone/>
            </a:pPr>
            <a:r>
              <a:rPr lang="es-MX" sz="2400">
                <a:latin typeface="Times New Roman"/>
                <a:ea typeface="Times New Roman"/>
                <a:cs typeface="Times New Roman"/>
                <a:sym typeface="Times New Roman"/>
              </a:rPr>
              <a:t>Lineamientos Generales de Protección de Datos Personales para el Sector Público; desarrollan y detallan lo previsto en la LGPDPPSO para posibilitar su observancia; regula el tratamiento de datos personales en soportes físicos y electrónicos</a:t>
            </a:r>
            <a:endParaRPr/>
          </a:p>
          <a:p>
            <a:pPr marL="0" lvl="0" indent="0" algn="l" rtl="0">
              <a:lnSpc>
                <a:spcPct val="117999"/>
              </a:lnSpc>
              <a:spcBef>
                <a:spcPts val="0"/>
              </a:spcBef>
              <a:spcAft>
                <a:spcPts val="0"/>
              </a:spcAft>
              <a:buClr>
                <a:schemeClr val="dk1"/>
              </a:buClr>
              <a:buSzPts val="1100"/>
              <a:buFont typeface="Arial"/>
              <a:buNone/>
            </a:pPr>
            <a:r>
              <a:rPr lang="es-MX" sz="2400">
                <a:latin typeface="Times New Roman"/>
                <a:ea typeface="Times New Roman"/>
                <a:cs typeface="Times New Roman"/>
                <a:sym typeface="Times New Roman"/>
              </a:rPr>
              <a:t>Portal del INAI: </a:t>
            </a:r>
            <a:endParaRPr/>
          </a:p>
          <a:p>
            <a:pPr marL="457200" lvl="0" indent="-298450" algn="l" rtl="0">
              <a:lnSpc>
                <a:spcPct val="117999"/>
              </a:lnSpc>
              <a:spcBef>
                <a:spcPts val="0"/>
              </a:spcBef>
              <a:spcAft>
                <a:spcPts val="0"/>
              </a:spcAft>
              <a:buSzPts val="1100"/>
              <a:buFont typeface="Times New Roman"/>
              <a:buChar char="-"/>
            </a:pPr>
            <a:r>
              <a:rPr lang="es-MX" sz="2400">
                <a:latin typeface="Times New Roman"/>
                <a:ea typeface="Times New Roman"/>
                <a:cs typeface="Times New Roman"/>
                <a:sym typeface="Times New Roman"/>
              </a:rPr>
              <a:t>Recomendaciones para el manejo de incidentes de seguridad de datos personales.</a:t>
            </a:r>
            <a:endParaRPr/>
          </a:p>
          <a:p>
            <a:pPr marL="457200" lvl="0" indent="-298450" algn="l" rtl="0">
              <a:lnSpc>
                <a:spcPct val="117999"/>
              </a:lnSpc>
              <a:spcBef>
                <a:spcPts val="0"/>
              </a:spcBef>
              <a:spcAft>
                <a:spcPts val="0"/>
              </a:spcAft>
              <a:buSzPts val="1100"/>
              <a:buFont typeface="Times New Roman"/>
              <a:buChar char="-"/>
            </a:pPr>
            <a:r>
              <a:rPr lang="es-MX" sz="2400">
                <a:latin typeface="Times New Roman"/>
                <a:ea typeface="Times New Roman"/>
                <a:cs typeface="Times New Roman"/>
                <a:sym typeface="Times New Roman"/>
              </a:rPr>
              <a:t>Guía para el borrado seguro de datos personales.</a:t>
            </a: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4" name="Google Shape;154;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3" name="Google Shape;173;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ub Portada">
  <p:cSld name="Sub Portada">
    <p:bg>
      <p:bgPr>
        <a:solidFill>
          <a:srgbClr val="083254"/>
        </a:solidFill>
        <a:effectLst/>
      </p:bgPr>
    </p:bg>
    <p:spTree>
      <p:nvGrpSpPr>
        <p:cNvPr id="1" name="Shape 14"/>
        <p:cNvGrpSpPr/>
        <p:nvPr/>
      </p:nvGrpSpPr>
      <p:grpSpPr>
        <a:xfrm>
          <a:off x="0" y="0"/>
          <a:ext cx="0" cy="0"/>
          <a:chOff x="0" y="0"/>
          <a:chExt cx="0" cy="0"/>
        </a:xfrm>
      </p:grpSpPr>
      <p:pic>
        <p:nvPicPr>
          <p:cNvPr id="15" name="Google Shape;15;p2"/>
          <p:cNvPicPr preferRelativeResize="0"/>
          <p:nvPr/>
        </p:nvPicPr>
        <p:blipFill rotWithShape="1">
          <a:blip r:embed="rId2">
            <a:alphaModFix/>
          </a:blip>
          <a:srcRect/>
          <a:stretch/>
        </p:blipFill>
        <p:spPr>
          <a:xfrm>
            <a:off x="0" y="0"/>
            <a:ext cx="24384000" cy="13712570"/>
          </a:xfrm>
          <a:prstGeom prst="rect">
            <a:avLst/>
          </a:prstGeom>
          <a:noFill/>
          <a:ln>
            <a:noFill/>
          </a:ln>
        </p:spPr>
      </p:pic>
      <p:sp>
        <p:nvSpPr>
          <p:cNvPr id="16" name="Google Shape;16;p2"/>
          <p:cNvSpPr txBox="1">
            <a:spLocks noGrp="1"/>
          </p:cNvSpPr>
          <p:nvPr>
            <p:ph type="title"/>
          </p:nvPr>
        </p:nvSpPr>
        <p:spPr>
          <a:xfrm>
            <a:off x="11649140" y="5096933"/>
            <a:ext cx="12366560" cy="2286001"/>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FFFFFF"/>
              </a:buClr>
              <a:buSzPts val="13400"/>
              <a:buFont typeface="Helvetica Neue Light"/>
              <a:buNone/>
              <a:defRPr sz="13400" b="0" i="0" u="none" strike="noStrike" cap="none">
                <a:solidFill>
                  <a:srgbClr val="FFFFFF"/>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17" name="Google Shape;17;p2"/>
          <p:cNvSpPr/>
          <p:nvPr/>
        </p:nvSpPr>
        <p:spPr>
          <a:xfrm>
            <a:off x="11049000" y="5481273"/>
            <a:ext cx="74878" cy="1669720"/>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8" name="Google Shape;18;p2"/>
          <p:cNvSpPr txBox="1">
            <a:spLocks noGrp="1"/>
          </p:cNvSpPr>
          <p:nvPr>
            <p:ph type="sldNum" idx="12"/>
          </p:nvPr>
        </p:nvSpPr>
        <p:spPr>
          <a:xfrm>
            <a:off x="11959031" y="13081000"/>
            <a:ext cx="453238" cy="461059"/>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3000"/>
              <a:buFont typeface="Helvetica Neue"/>
              <a:buNone/>
              <a:defRPr sz="3000" b="1"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3000"/>
              <a:buFont typeface="Helvetica Neue"/>
              <a:buNone/>
              <a:defRPr sz="3000" b="1"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3000"/>
              <a:buFont typeface="Helvetica Neue"/>
              <a:buNone/>
              <a:defRPr sz="3000" b="1"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3000"/>
              <a:buFont typeface="Helvetica Neue"/>
              <a:buNone/>
              <a:defRPr sz="3000" b="1"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3000"/>
              <a:buFont typeface="Helvetica Neue"/>
              <a:buNone/>
              <a:defRPr sz="3000" b="1"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3000"/>
              <a:buFont typeface="Helvetica Neue"/>
              <a:buNone/>
              <a:defRPr sz="3000" b="1"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3000"/>
              <a:buFont typeface="Helvetica Neue"/>
              <a:buNone/>
              <a:defRPr sz="3000" b="1"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3000"/>
              <a:buFont typeface="Helvetica Neue"/>
              <a:buNone/>
              <a:defRPr sz="3000" b="1"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3000"/>
              <a:buFont typeface="Helvetica Neue"/>
              <a:buNone/>
              <a:defRPr sz="3000" b="1"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mp; Bullets">
  <p:cSld name="Title &amp; Bullets">
    <p:bg>
      <p:bgPr>
        <a:solidFill>
          <a:srgbClr val="FFFFFF"/>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1689100" y="355600"/>
            <a:ext cx="21005799" cy="228600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rgbClr val="002F58"/>
              </a:buClr>
              <a:buSzPts val="11200"/>
              <a:buFont typeface="Helvetica Neue"/>
              <a:buNone/>
              <a:defRPr sz="11200" b="0" i="0" u="none" strike="noStrike" cap="none">
                <a:solidFill>
                  <a:srgbClr val="002F58"/>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21" name="Google Shape;21;p3"/>
          <p:cNvSpPr txBox="1">
            <a:spLocks noGrp="1"/>
          </p:cNvSpPr>
          <p:nvPr>
            <p:ph type="body" idx="1"/>
          </p:nvPr>
        </p:nvSpPr>
        <p:spPr>
          <a:xfrm>
            <a:off x="1689100" y="3149600"/>
            <a:ext cx="21005799" cy="9296400"/>
          </a:xfrm>
          <a:prstGeom prst="rect">
            <a:avLst/>
          </a:prstGeom>
          <a:noFill/>
          <a:ln>
            <a:noFill/>
          </a:ln>
        </p:spPr>
        <p:txBody>
          <a:bodyPr spcFirstLastPara="1" wrap="square" lIns="91425" tIns="45700" rIns="91425" bIns="45700" anchor="t" anchorCtr="0"/>
          <a:lstStyle>
            <a:lvl1pPr marL="457200" marR="0" lvl="0"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pic>
        <p:nvPicPr>
          <p:cNvPr id="22" name="Google Shape;22;p3" descr="INEGI2018-Plantilla_Pleca Logo.png"/>
          <p:cNvPicPr preferRelativeResize="0"/>
          <p:nvPr/>
        </p:nvPicPr>
        <p:blipFill rotWithShape="1">
          <a:blip r:embed="rId2">
            <a:alphaModFix/>
          </a:blip>
          <a:srcRect/>
          <a:stretch/>
        </p:blipFill>
        <p:spPr>
          <a:xfrm>
            <a:off x="-12700" y="11669981"/>
            <a:ext cx="24409401" cy="2074800"/>
          </a:xfrm>
          <a:prstGeom prst="rect">
            <a:avLst/>
          </a:prstGeom>
          <a:noFill/>
          <a:ln>
            <a:noFill/>
          </a:ln>
        </p:spPr>
      </p:pic>
      <p:sp>
        <p:nvSpPr>
          <p:cNvPr id="23" name="Google Shape;23;p3"/>
          <p:cNvSpPr txBox="1">
            <a:spLocks noGrp="1"/>
          </p:cNvSpPr>
          <p:nvPr>
            <p:ph type="sldNum" idx="12"/>
          </p:nvPr>
        </p:nvSpPr>
        <p:spPr>
          <a:xfrm>
            <a:off x="11959031" y="13081000"/>
            <a:ext cx="453238" cy="461059"/>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3000"/>
              <a:buFont typeface="Helvetica Neue"/>
              <a:buNone/>
              <a:defRPr sz="3000" b="1"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3000"/>
              <a:buFont typeface="Helvetica Neue"/>
              <a:buNone/>
              <a:defRPr sz="3000" b="1"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3000"/>
              <a:buFont typeface="Helvetica Neue"/>
              <a:buNone/>
              <a:defRPr sz="3000" b="1"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3000"/>
              <a:buFont typeface="Helvetica Neue"/>
              <a:buNone/>
              <a:defRPr sz="3000" b="1"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3000"/>
              <a:buFont typeface="Helvetica Neue"/>
              <a:buNone/>
              <a:defRPr sz="3000" b="1"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3000"/>
              <a:buFont typeface="Helvetica Neue"/>
              <a:buNone/>
              <a:defRPr sz="3000" b="1"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3000"/>
              <a:buFont typeface="Helvetica Neue"/>
              <a:buNone/>
              <a:defRPr sz="3000" b="1"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3000"/>
              <a:buFont typeface="Helvetica Neue"/>
              <a:buNone/>
              <a:defRPr sz="3000" b="1"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3000"/>
              <a:buFont typeface="Helvetica Neue"/>
              <a:buNone/>
              <a:defRPr sz="3000" b="1"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FIN">
  <p:cSld name="FIN">
    <p:bg>
      <p:bgPr>
        <a:solidFill>
          <a:srgbClr val="083254"/>
        </a:solidFill>
        <a:effectLst/>
      </p:bgPr>
    </p:bg>
    <p:spTree>
      <p:nvGrpSpPr>
        <p:cNvPr id="1" name="Shape 24"/>
        <p:cNvGrpSpPr/>
        <p:nvPr/>
      </p:nvGrpSpPr>
      <p:grpSpPr>
        <a:xfrm>
          <a:off x="0" y="0"/>
          <a:ext cx="0" cy="0"/>
          <a:chOff x="0" y="0"/>
          <a:chExt cx="0" cy="0"/>
        </a:xfrm>
      </p:grpSpPr>
      <p:pic>
        <p:nvPicPr>
          <p:cNvPr id="25" name="Google Shape;25;p4" descr="INEGI2018-Plantilla_Conociendo-Mexico.png"/>
          <p:cNvPicPr preferRelativeResize="0"/>
          <p:nvPr/>
        </p:nvPicPr>
        <p:blipFill rotWithShape="1">
          <a:blip r:embed="rId2">
            <a:alphaModFix/>
          </a:blip>
          <a:srcRect/>
          <a:stretch/>
        </p:blipFill>
        <p:spPr>
          <a:xfrm>
            <a:off x="7589070" y="3459401"/>
            <a:ext cx="9594570" cy="5583664"/>
          </a:xfrm>
          <a:prstGeom prst="rect">
            <a:avLst/>
          </a:prstGeom>
          <a:noFill/>
          <a:ln>
            <a:noFill/>
          </a:ln>
        </p:spPr>
      </p:pic>
      <p:pic>
        <p:nvPicPr>
          <p:cNvPr id="26" name="Google Shape;26;p4" descr="Pleca.png"/>
          <p:cNvPicPr preferRelativeResize="0"/>
          <p:nvPr/>
        </p:nvPicPr>
        <p:blipFill rotWithShape="1">
          <a:blip r:embed="rId3">
            <a:alphaModFix/>
          </a:blip>
          <a:srcRect/>
          <a:stretch/>
        </p:blipFill>
        <p:spPr>
          <a:xfrm>
            <a:off x="0" y="12598417"/>
            <a:ext cx="24384001" cy="110947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ortada" type="tx">
  <p:cSld name="TITLE_AND_BODY">
    <p:bg>
      <p:bgPr>
        <a:solidFill>
          <a:srgbClr val="083254"/>
        </a:solidFill>
        <a:effectLst/>
      </p:bgPr>
    </p:bg>
    <p:spTree>
      <p:nvGrpSpPr>
        <p:cNvPr id="1" name="Shape 27"/>
        <p:cNvGrpSpPr/>
        <p:nvPr/>
      </p:nvGrpSpPr>
      <p:grpSpPr>
        <a:xfrm>
          <a:off x="0" y="0"/>
          <a:ext cx="0" cy="0"/>
          <a:chOff x="0" y="0"/>
          <a:chExt cx="0" cy="0"/>
        </a:xfrm>
      </p:grpSpPr>
      <p:pic>
        <p:nvPicPr>
          <p:cNvPr id="28" name="Google Shape;28;p5"/>
          <p:cNvPicPr preferRelativeResize="0"/>
          <p:nvPr/>
        </p:nvPicPr>
        <p:blipFill rotWithShape="1">
          <a:blip r:embed="rId2">
            <a:alphaModFix/>
          </a:blip>
          <a:srcRect/>
          <a:stretch/>
        </p:blipFill>
        <p:spPr>
          <a:xfrm>
            <a:off x="0" y="0"/>
            <a:ext cx="24384000" cy="13716000"/>
          </a:xfrm>
          <a:prstGeom prst="rect">
            <a:avLst/>
          </a:prstGeom>
          <a:noFill/>
          <a:ln>
            <a:noFill/>
          </a:ln>
        </p:spPr>
      </p:pic>
      <p:sp>
        <p:nvSpPr>
          <p:cNvPr id="29" name="Google Shape;29;p5"/>
          <p:cNvSpPr txBox="1">
            <a:spLocks noGrp="1"/>
          </p:cNvSpPr>
          <p:nvPr>
            <p:ph type="title"/>
          </p:nvPr>
        </p:nvSpPr>
        <p:spPr>
          <a:xfrm>
            <a:off x="12860636" y="5414985"/>
            <a:ext cx="9842378" cy="2286001"/>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FFFFFF"/>
              </a:buClr>
              <a:buSzPts val="17700"/>
              <a:buFont typeface="Arial"/>
              <a:buNone/>
              <a:defRPr sz="17700" b="1" i="0" u="none" strike="noStrike" cap="none">
                <a:solidFill>
                  <a:srgbClr val="FFFFFF"/>
                </a:solidFill>
                <a:latin typeface="Arial"/>
                <a:ea typeface="Arial"/>
                <a:cs typeface="Arial"/>
                <a:sym typeface="Arial"/>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30" name="Google Shape;30;p5"/>
          <p:cNvSpPr/>
          <p:nvPr/>
        </p:nvSpPr>
        <p:spPr>
          <a:xfrm>
            <a:off x="12185650" y="6023140"/>
            <a:ext cx="74878" cy="1669720"/>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Indice">
  <p:cSld name="Indice">
    <p:bg>
      <p:bgPr>
        <a:solidFill>
          <a:srgbClr val="0079BF"/>
        </a:solidFill>
        <a:effectLst/>
      </p:bgPr>
    </p:bg>
    <p:spTree>
      <p:nvGrpSpPr>
        <p:cNvPr id="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amp; Bullets pleca">
  <p:cSld name="Title &amp; Bullets pleca">
    <p:bg>
      <p:bgPr>
        <a:solidFill>
          <a:srgbClr val="FFFFFF"/>
        </a:solidFill>
        <a:effectLst/>
      </p:bgPr>
    </p:bg>
    <p:spTree>
      <p:nvGrpSpPr>
        <p:cNvPr id="1" name="Shape 32"/>
        <p:cNvGrpSpPr/>
        <p:nvPr/>
      </p:nvGrpSpPr>
      <p:grpSpPr>
        <a:xfrm>
          <a:off x="0" y="0"/>
          <a:ext cx="0" cy="0"/>
          <a:chOff x="0" y="0"/>
          <a:chExt cx="0" cy="0"/>
        </a:xfrm>
      </p:grpSpPr>
      <p:sp>
        <p:nvSpPr>
          <p:cNvPr id="33" name="Google Shape;33;p7"/>
          <p:cNvSpPr txBox="1">
            <a:spLocks noGrp="1"/>
          </p:cNvSpPr>
          <p:nvPr>
            <p:ph type="body" idx="1"/>
          </p:nvPr>
        </p:nvSpPr>
        <p:spPr>
          <a:xfrm>
            <a:off x="598702" y="1565803"/>
            <a:ext cx="23186595" cy="10358994"/>
          </a:xfrm>
          <a:prstGeom prst="rect">
            <a:avLst/>
          </a:prstGeom>
          <a:noFill/>
          <a:ln>
            <a:noFill/>
          </a:ln>
        </p:spPr>
        <p:txBody>
          <a:bodyPr spcFirstLastPara="1" wrap="square" lIns="91425" tIns="45700" rIns="91425" bIns="45700" anchor="t" anchorCtr="0"/>
          <a:lstStyle>
            <a:lvl1pPr marL="457200" marR="0" lvl="0"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pic>
        <p:nvPicPr>
          <p:cNvPr id="34" name="Google Shape;34;p7" descr="INEGI2018-Plantilla_Pleca_superior.png"/>
          <p:cNvPicPr preferRelativeResize="0"/>
          <p:nvPr/>
        </p:nvPicPr>
        <p:blipFill rotWithShape="1">
          <a:blip r:embed="rId2">
            <a:alphaModFix/>
          </a:blip>
          <a:srcRect/>
          <a:stretch/>
        </p:blipFill>
        <p:spPr>
          <a:xfrm>
            <a:off x="0" y="-51139"/>
            <a:ext cx="24384001" cy="1109473"/>
          </a:xfrm>
          <a:prstGeom prst="rect">
            <a:avLst/>
          </a:prstGeom>
          <a:noFill/>
          <a:ln>
            <a:noFill/>
          </a:ln>
        </p:spPr>
      </p:pic>
      <p:grpSp>
        <p:nvGrpSpPr>
          <p:cNvPr id="35" name="Google Shape;35;p7"/>
          <p:cNvGrpSpPr/>
          <p:nvPr/>
        </p:nvGrpSpPr>
        <p:grpSpPr>
          <a:xfrm>
            <a:off x="0" y="12199954"/>
            <a:ext cx="24384001" cy="1524514"/>
            <a:chOff x="0" y="0"/>
            <a:chExt cx="24384001" cy="1524513"/>
          </a:xfrm>
        </p:grpSpPr>
        <p:sp>
          <p:nvSpPr>
            <p:cNvPr id="36" name="Google Shape;36;p7"/>
            <p:cNvSpPr/>
            <p:nvPr/>
          </p:nvSpPr>
          <p:spPr>
            <a:xfrm>
              <a:off x="0" y="87840"/>
              <a:ext cx="24384001" cy="1436673"/>
            </a:xfrm>
            <a:prstGeom prst="rect">
              <a:avLst/>
            </a:prstGeom>
            <a:solidFill>
              <a:srgbClr val="0174C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37" name="Google Shape;37;p7"/>
            <p:cNvSpPr/>
            <p:nvPr/>
          </p:nvSpPr>
          <p:spPr>
            <a:xfrm>
              <a:off x="0" y="0"/>
              <a:ext cx="24384001" cy="107033"/>
            </a:xfrm>
            <a:prstGeom prst="rect">
              <a:avLst/>
            </a:prstGeom>
            <a:solidFill>
              <a:srgbClr val="B9BBBB"/>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grpSp>
      <p:pic>
        <p:nvPicPr>
          <p:cNvPr id="38" name="Google Shape;38;p7" descr="INEGI2018-Plantilla_Logo_INEGI.png"/>
          <p:cNvPicPr preferRelativeResize="0"/>
          <p:nvPr/>
        </p:nvPicPr>
        <p:blipFill rotWithShape="1">
          <a:blip r:embed="rId3">
            <a:alphaModFix/>
          </a:blip>
          <a:srcRect t="31617" b="31617"/>
          <a:stretch/>
        </p:blipFill>
        <p:spPr>
          <a:xfrm>
            <a:off x="479900" y="12543495"/>
            <a:ext cx="4329262" cy="925028"/>
          </a:xfrm>
          <a:prstGeom prst="rect">
            <a:avLst/>
          </a:prstGeom>
          <a:noFill/>
          <a:ln>
            <a:noFill/>
          </a:ln>
        </p:spPr>
      </p:pic>
      <p:sp>
        <p:nvSpPr>
          <p:cNvPr id="39" name="Google Shape;39;p7"/>
          <p:cNvSpPr/>
          <p:nvPr/>
        </p:nvSpPr>
        <p:spPr>
          <a:xfrm>
            <a:off x="5050762" y="12432266"/>
            <a:ext cx="38647" cy="1147573"/>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40" name="Google Shape;40;p7"/>
          <p:cNvSpPr txBox="1">
            <a:spLocks noGrp="1"/>
          </p:cNvSpPr>
          <p:nvPr>
            <p:ph type="title"/>
          </p:nvPr>
        </p:nvSpPr>
        <p:spPr>
          <a:xfrm>
            <a:off x="5331157" y="12426524"/>
            <a:ext cx="18631155" cy="1147573"/>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FFFFFF"/>
              </a:buClr>
              <a:buSzPts val="7400"/>
              <a:buFont typeface="Helvetica Neue Light"/>
              <a:buNone/>
              <a:defRPr sz="7400" b="0" i="0" u="none" strike="noStrike" cap="none">
                <a:solidFill>
                  <a:srgbClr val="FFFFFF"/>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p:nvPr/>
        </p:nvSpPr>
        <p:spPr>
          <a:xfrm>
            <a:off x="598702" y="2445488"/>
            <a:ext cx="23186595" cy="9479308"/>
          </a:xfrm>
          <a:prstGeom prst="rect">
            <a:avLst/>
          </a:prstGeom>
          <a:noFill/>
          <a:ln>
            <a:noFill/>
          </a:ln>
        </p:spPr>
        <p:txBody>
          <a:bodyPr spcFirstLastPara="1" wrap="square" lIns="91425" tIns="45700" rIns="91425" bIns="45700" anchor="t" anchorCtr="0">
            <a:noAutofit/>
          </a:bodyPr>
          <a:lstStyle/>
          <a:p>
            <a:pPr marL="635000" marR="0" lvl="0" indent="-635000" algn="l" rtl="0">
              <a:lnSpc>
                <a:spcPct val="100000"/>
              </a:lnSpc>
              <a:spcBef>
                <a:spcPts val="0"/>
              </a:spcBef>
              <a:spcAft>
                <a:spcPts val="0"/>
              </a:spcAft>
              <a:buClr>
                <a:srgbClr val="000000"/>
              </a:buClr>
              <a:buSzPts val="6000"/>
              <a:buFont typeface="Helvetica Neue"/>
              <a:buChar char="•"/>
            </a:pPr>
            <a:r>
              <a:rPr lang="es-MX" sz="4800" b="0" i="0" u="none" strike="noStrike" cap="none">
                <a:solidFill>
                  <a:srgbClr val="000000"/>
                </a:solidFill>
                <a:latin typeface="Helvetica Neue"/>
                <a:ea typeface="Helvetica Neue"/>
                <a:cs typeface="Helvetica Neue"/>
                <a:sym typeface="Helvetica Neue"/>
              </a:rPr>
              <a:t>Body Level One</a:t>
            </a:r>
            <a:endParaRPr sz="4800" b="0" i="0" u="none" strike="noStrike" cap="none">
              <a:solidFill>
                <a:srgbClr val="000000"/>
              </a:solidFill>
              <a:latin typeface="Helvetica Neue"/>
              <a:ea typeface="Helvetica Neue"/>
              <a:cs typeface="Helvetica Neue"/>
              <a:sym typeface="Helvetica Neue"/>
            </a:endParaRPr>
          </a:p>
          <a:p>
            <a:pPr marL="1270000" marR="0" lvl="1" indent="-635000" algn="l" rtl="0">
              <a:lnSpc>
                <a:spcPct val="100000"/>
              </a:lnSpc>
              <a:spcBef>
                <a:spcPts val="5900"/>
              </a:spcBef>
              <a:spcAft>
                <a:spcPts val="0"/>
              </a:spcAft>
              <a:buClr>
                <a:srgbClr val="000000"/>
              </a:buClr>
              <a:buSzPts val="6000"/>
              <a:buFont typeface="Helvetica Neue"/>
              <a:buChar char="•"/>
            </a:pPr>
            <a:r>
              <a:rPr lang="es-MX" sz="4800" b="0" i="0" u="none" strike="noStrike" cap="none">
                <a:solidFill>
                  <a:srgbClr val="000000"/>
                </a:solidFill>
                <a:latin typeface="Helvetica Neue"/>
                <a:ea typeface="Helvetica Neue"/>
                <a:cs typeface="Helvetica Neue"/>
                <a:sym typeface="Helvetica Neue"/>
              </a:rPr>
              <a:t>Body Level Two</a:t>
            </a:r>
            <a:endParaRPr sz="4800" b="0" i="0" u="none" strike="noStrike" cap="none">
              <a:solidFill>
                <a:srgbClr val="000000"/>
              </a:solidFill>
              <a:latin typeface="Helvetica Neue"/>
              <a:ea typeface="Helvetica Neue"/>
              <a:cs typeface="Helvetica Neue"/>
              <a:sym typeface="Helvetica Neue"/>
            </a:endParaRPr>
          </a:p>
          <a:p>
            <a:pPr marL="1905000" marR="0" lvl="2" indent="-635000" algn="l" rtl="0">
              <a:lnSpc>
                <a:spcPct val="100000"/>
              </a:lnSpc>
              <a:spcBef>
                <a:spcPts val="5900"/>
              </a:spcBef>
              <a:spcAft>
                <a:spcPts val="0"/>
              </a:spcAft>
              <a:buClr>
                <a:srgbClr val="000000"/>
              </a:buClr>
              <a:buSzPts val="6000"/>
              <a:buFont typeface="Helvetica Neue"/>
              <a:buChar char="•"/>
            </a:pPr>
            <a:r>
              <a:rPr lang="es-MX" sz="4800" b="0" i="0" u="none" strike="noStrike" cap="none">
                <a:solidFill>
                  <a:srgbClr val="000000"/>
                </a:solidFill>
                <a:latin typeface="Helvetica Neue"/>
                <a:ea typeface="Helvetica Neue"/>
                <a:cs typeface="Helvetica Neue"/>
                <a:sym typeface="Helvetica Neue"/>
              </a:rPr>
              <a:t>Body Level Three</a:t>
            </a:r>
            <a:endParaRPr sz="4800" b="0" i="0" u="none" strike="noStrike" cap="none">
              <a:solidFill>
                <a:srgbClr val="000000"/>
              </a:solidFill>
              <a:latin typeface="Helvetica Neue"/>
              <a:ea typeface="Helvetica Neue"/>
              <a:cs typeface="Helvetica Neue"/>
              <a:sym typeface="Helvetica Neue"/>
            </a:endParaRPr>
          </a:p>
          <a:p>
            <a:pPr marL="2540000" marR="0" lvl="3" indent="-635000" algn="l" rtl="0">
              <a:lnSpc>
                <a:spcPct val="100000"/>
              </a:lnSpc>
              <a:spcBef>
                <a:spcPts val="5900"/>
              </a:spcBef>
              <a:spcAft>
                <a:spcPts val="0"/>
              </a:spcAft>
              <a:buClr>
                <a:srgbClr val="000000"/>
              </a:buClr>
              <a:buSzPts val="6000"/>
              <a:buFont typeface="Helvetica Neue"/>
              <a:buChar char="•"/>
            </a:pPr>
            <a:r>
              <a:rPr lang="es-MX" sz="4800" b="0" i="0" u="none" strike="noStrike" cap="none">
                <a:solidFill>
                  <a:srgbClr val="000000"/>
                </a:solidFill>
                <a:latin typeface="Helvetica Neue"/>
                <a:ea typeface="Helvetica Neue"/>
                <a:cs typeface="Helvetica Neue"/>
                <a:sym typeface="Helvetica Neue"/>
              </a:rPr>
              <a:t>Body Level Four</a:t>
            </a:r>
            <a:endParaRPr sz="4800" b="0" i="0" u="none" strike="noStrike" cap="none">
              <a:solidFill>
                <a:srgbClr val="000000"/>
              </a:solidFill>
              <a:latin typeface="Helvetica Neue"/>
              <a:ea typeface="Helvetica Neue"/>
              <a:cs typeface="Helvetica Neue"/>
              <a:sym typeface="Helvetica Neue"/>
            </a:endParaRPr>
          </a:p>
          <a:p>
            <a:pPr marL="3175000" marR="0" lvl="4" indent="-635000" algn="l" rtl="0">
              <a:lnSpc>
                <a:spcPct val="100000"/>
              </a:lnSpc>
              <a:spcBef>
                <a:spcPts val="5900"/>
              </a:spcBef>
              <a:spcAft>
                <a:spcPts val="0"/>
              </a:spcAft>
              <a:buClr>
                <a:srgbClr val="000000"/>
              </a:buClr>
              <a:buSzPts val="6000"/>
              <a:buFont typeface="Helvetica Neue"/>
              <a:buChar char="•"/>
            </a:pPr>
            <a:r>
              <a:rPr lang="es-MX" sz="4800" b="0" i="0" u="none" strike="noStrike" cap="none">
                <a:solidFill>
                  <a:srgbClr val="000000"/>
                </a:solidFill>
                <a:latin typeface="Helvetica Neue"/>
                <a:ea typeface="Helvetica Neue"/>
                <a:cs typeface="Helvetica Neue"/>
                <a:sym typeface="Helvetica Neue"/>
              </a:rPr>
              <a:t>Body Level Five</a:t>
            </a:r>
            <a:endParaRPr sz="4800" b="0" i="0" u="none" strike="noStrike" cap="none">
              <a:solidFill>
                <a:srgbClr val="000000"/>
              </a:solidFill>
              <a:latin typeface="Helvetica Neue"/>
              <a:ea typeface="Helvetica Neue"/>
              <a:cs typeface="Helvetica Neue"/>
              <a:sym typeface="Helvetica Neue"/>
            </a:endParaRPr>
          </a:p>
        </p:txBody>
      </p:sp>
      <p:grpSp>
        <p:nvGrpSpPr>
          <p:cNvPr id="7" name="Google Shape;7;p1"/>
          <p:cNvGrpSpPr/>
          <p:nvPr/>
        </p:nvGrpSpPr>
        <p:grpSpPr>
          <a:xfrm>
            <a:off x="0" y="12199954"/>
            <a:ext cx="24384001" cy="1524514"/>
            <a:chOff x="0" y="0"/>
            <a:chExt cx="24384001" cy="1524513"/>
          </a:xfrm>
        </p:grpSpPr>
        <p:sp>
          <p:nvSpPr>
            <p:cNvPr id="8" name="Google Shape;8;p1"/>
            <p:cNvSpPr/>
            <p:nvPr/>
          </p:nvSpPr>
          <p:spPr>
            <a:xfrm>
              <a:off x="0" y="87840"/>
              <a:ext cx="24384001" cy="1436673"/>
            </a:xfrm>
            <a:prstGeom prst="rect">
              <a:avLst/>
            </a:prstGeom>
            <a:solidFill>
              <a:srgbClr val="0174C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9" name="Google Shape;9;p1"/>
            <p:cNvSpPr/>
            <p:nvPr/>
          </p:nvSpPr>
          <p:spPr>
            <a:xfrm>
              <a:off x="0" y="0"/>
              <a:ext cx="24384001" cy="107033"/>
            </a:xfrm>
            <a:prstGeom prst="rect">
              <a:avLst/>
            </a:prstGeom>
            <a:solidFill>
              <a:srgbClr val="B9BBBB"/>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grpSp>
      <p:pic>
        <p:nvPicPr>
          <p:cNvPr id="10" name="Google Shape;10;p1" descr="INEGI2018-Plantilla_Logo_INEGI.png"/>
          <p:cNvPicPr preferRelativeResize="0"/>
          <p:nvPr/>
        </p:nvPicPr>
        <p:blipFill rotWithShape="1">
          <a:blip r:embed="rId8">
            <a:alphaModFix/>
          </a:blip>
          <a:srcRect t="31617" b="31617"/>
          <a:stretch/>
        </p:blipFill>
        <p:spPr>
          <a:xfrm>
            <a:off x="479900" y="12543495"/>
            <a:ext cx="4329262" cy="925028"/>
          </a:xfrm>
          <a:prstGeom prst="rect">
            <a:avLst/>
          </a:prstGeom>
          <a:noFill/>
          <a:ln>
            <a:noFill/>
          </a:ln>
        </p:spPr>
      </p:pic>
      <p:sp>
        <p:nvSpPr>
          <p:cNvPr id="11" name="Google Shape;11;p1"/>
          <p:cNvSpPr/>
          <p:nvPr/>
        </p:nvSpPr>
        <p:spPr>
          <a:xfrm>
            <a:off x="5050762" y="12432266"/>
            <a:ext cx="38647" cy="1147573"/>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Helvetica Neue"/>
              <a:buNone/>
            </a:pPr>
            <a:endParaRPr sz="3000" b="1" i="0" u="none" strike="noStrike" cap="none">
              <a:solidFill>
                <a:srgbClr val="000000"/>
              </a:solidFill>
              <a:latin typeface="Helvetica Neue"/>
              <a:ea typeface="Helvetica Neue"/>
              <a:cs typeface="Helvetica Neue"/>
              <a:sym typeface="Helvetica Neue"/>
            </a:endParaRPr>
          </a:p>
        </p:txBody>
      </p:sp>
      <p:sp>
        <p:nvSpPr>
          <p:cNvPr id="12" name="Google Shape;12;p1"/>
          <p:cNvSpPr txBox="1"/>
          <p:nvPr/>
        </p:nvSpPr>
        <p:spPr>
          <a:xfrm>
            <a:off x="5331157" y="12426524"/>
            <a:ext cx="18631155" cy="11475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7400"/>
              <a:buFont typeface="Helvetica Neue Light"/>
              <a:buNone/>
            </a:pPr>
            <a:r>
              <a:rPr lang="es-MX" sz="7400" b="0" i="0" u="none" strike="noStrike" cap="none">
                <a:solidFill>
                  <a:srgbClr val="FFFFFF"/>
                </a:solidFill>
                <a:latin typeface="Helvetica Neue Light"/>
                <a:ea typeface="Helvetica Neue Light"/>
                <a:cs typeface="Helvetica Neue Light"/>
                <a:sym typeface="Helvetica Neue Light"/>
              </a:rPr>
              <a:t>Title Text</a:t>
            </a:r>
            <a:endParaRPr sz="1400" b="0" i="0" u="none" strike="noStrike" cap="none">
              <a:solidFill>
                <a:srgbClr val="000000"/>
              </a:solidFill>
              <a:latin typeface="Arial"/>
              <a:ea typeface="Arial"/>
              <a:cs typeface="Arial"/>
              <a:sym typeface="Arial"/>
            </a:endParaRPr>
          </a:p>
        </p:txBody>
      </p:sp>
      <p:sp>
        <p:nvSpPr>
          <p:cNvPr id="13" name="Google Shape;13;p1"/>
          <p:cNvSpPr txBox="1"/>
          <p:nvPr/>
        </p:nvSpPr>
        <p:spPr>
          <a:xfrm>
            <a:off x="552893" y="170121"/>
            <a:ext cx="23412892" cy="1828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F58"/>
              </a:buClr>
              <a:buSzPts val="11200"/>
              <a:buFont typeface="Helvetica Neue"/>
              <a:buNone/>
            </a:pPr>
            <a:r>
              <a:rPr lang="es-MX" sz="11200" b="0" i="0" u="none" strike="noStrike" cap="none">
                <a:solidFill>
                  <a:srgbClr val="002F58"/>
                </a:solidFill>
                <a:latin typeface="Helvetica Neue"/>
                <a:ea typeface="Helvetica Neue"/>
                <a:cs typeface="Helvetica Neue"/>
                <a:sym typeface="Helvetica Neue"/>
              </a:rPr>
              <a:t>Title Text</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idus.us.es/xmlui/bitstream/handle/11441/77573/Pinto%20P%C3%A9rez%20Carlos%20TFG.pdf?sequence=1&amp;isAllowed=y"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www.jetlaw.org/wp-content/uploads/2018/12/4_Wood_Final.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11758868" y="2423057"/>
            <a:ext cx="12366600" cy="228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3400"/>
              <a:buNone/>
            </a:pPr>
            <a:r>
              <a:rPr lang="es-MX" sz="9600">
                <a:latin typeface="Arial"/>
                <a:ea typeface="Arial"/>
                <a:cs typeface="Arial"/>
                <a:sym typeface="Arial"/>
              </a:rPr>
              <a:t>CONFIDENCIALIDAD Y PROTECCIÓN DE DATOS PERSONALES</a:t>
            </a:r>
            <a:endParaRPr/>
          </a:p>
        </p:txBody>
      </p:sp>
      <p:sp>
        <p:nvSpPr>
          <p:cNvPr id="46" name="Google Shape;46;p8"/>
          <p:cNvSpPr/>
          <p:nvPr/>
        </p:nvSpPr>
        <p:spPr>
          <a:xfrm>
            <a:off x="6521239" y="11597780"/>
            <a:ext cx="8879354" cy="92333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s-MX" sz="3600" b="1" i="0" u="none" strike="noStrike" cap="none">
                <a:solidFill>
                  <a:srgbClr val="FFFFFF"/>
                </a:solidFill>
                <a:latin typeface="Arial"/>
                <a:ea typeface="Arial"/>
                <a:cs typeface="Arial"/>
                <a:sym typeface="Arial"/>
              </a:rPr>
              <a:t>Comité de Aseguramiento de la Calidad</a:t>
            </a:r>
            <a:endParaRPr/>
          </a:p>
          <a:p>
            <a:pPr marL="0" marR="0" lvl="0" indent="0" algn="ctr" rtl="0">
              <a:lnSpc>
                <a:spcPct val="90000"/>
              </a:lnSpc>
              <a:spcBef>
                <a:spcPts val="0"/>
              </a:spcBef>
              <a:spcAft>
                <a:spcPts val="0"/>
              </a:spcAft>
              <a:buNone/>
            </a:pPr>
            <a:r>
              <a:rPr lang="es-MX" sz="2400" b="0" i="0" u="none" strike="noStrike" cap="none">
                <a:solidFill>
                  <a:srgbClr val="FFFFFF"/>
                </a:solidFill>
                <a:latin typeface="Arial"/>
                <a:ea typeface="Arial"/>
                <a:cs typeface="Arial"/>
                <a:sym typeface="Arial"/>
              </a:rPr>
              <a:t>Marzo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7"/>
          <p:cNvSpPr txBox="1">
            <a:spLocks noGrp="1"/>
          </p:cNvSpPr>
          <p:nvPr>
            <p:ph type="title"/>
          </p:nvPr>
        </p:nvSpPr>
        <p:spPr>
          <a:xfrm>
            <a:off x="569194" y="220418"/>
            <a:ext cx="21005701" cy="1223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200"/>
              <a:buNone/>
            </a:pPr>
            <a:r>
              <a:rPr lang="es-MX" sz="6600">
                <a:latin typeface="Arial"/>
                <a:ea typeface="Arial"/>
                <a:cs typeface="Arial"/>
                <a:sym typeface="Arial"/>
              </a:rPr>
              <a:t>Mecanismos de confidencialidad en el MPEG</a:t>
            </a:r>
            <a:endParaRPr sz="6500">
              <a:solidFill>
                <a:srgbClr val="003056"/>
              </a:solidFill>
              <a:latin typeface="Arial"/>
              <a:ea typeface="Arial"/>
              <a:cs typeface="Arial"/>
              <a:sym typeface="Arial"/>
            </a:endParaRPr>
          </a:p>
        </p:txBody>
      </p:sp>
      <p:sp>
        <p:nvSpPr>
          <p:cNvPr id="219" name="Google Shape;219;p17"/>
          <p:cNvSpPr txBox="1">
            <a:spLocks noGrp="1"/>
          </p:cNvSpPr>
          <p:nvPr>
            <p:ph type="title"/>
          </p:nvPr>
        </p:nvSpPr>
        <p:spPr>
          <a:xfrm>
            <a:off x="6874032" y="12579800"/>
            <a:ext cx="16236600" cy="228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2000"/>
              <a:buNone/>
            </a:pPr>
            <a:r>
              <a:rPr lang="es-MX" sz="4000">
                <a:solidFill>
                  <a:srgbClr val="FFFFFF"/>
                </a:solidFill>
              </a:rPr>
              <a:t>Confidencialidad y protección de datos personales</a:t>
            </a:r>
            <a:endParaRPr sz="4000">
              <a:solidFill>
                <a:srgbClr val="FFFFFF"/>
              </a:solidFill>
            </a:endParaRPr>
          </a:p>
        </p:txBody>
      </p:sp>
      <p:pic>
        <p:nvPicPr>
          <p:cNvPr id="220" name="Google Shape;220;p17"/>
          <p:cNvPicPr preferRelativeResize="0"/>
          <p:nvPr/>
        </p:nvPicPr>
        <p:blipFill>
          <a:blip r:embed="rId3">
            <a:alphaModFix/>
          </a:blip>
          <a:stretch>
            <a:fillRect/>
          </a:stretch>
        </p:blipFill>
        <p:spPr>
          <a:xfrm>
            <a:off x="152400" y="1596525"/>
            <a:ext cx="23506149" cy="10138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224"/>
        <p:cNvGrpSpPr/>
        <p:nvPr/>
      </p:nvGrpSpPr>
      <p:grpSpPr>
        <a:xfrm>
          <a:off x="0" y="0"/>
          <a:ext cx="0" cy="0"/>
          <a:chOff x="0" y="0"/>
          <a:chExt cx="0" cy="0"/>
        </a:xfrm>
      </p:grpSpPr>
      <p:sp>
        <p:nvSpPr>
          <p:cNvPr id="225" name="Google Shape;225;p18"/>
          <p:cNvSpPr txBox="1">
            <a:spLocks noGrp="1"/>
          </p:cNvSpPr>
          <p:nvPr>
            <p:ph type="title"/>
          </p:nvPr>
        </p:nvSpPr>
        <p:spPr>
          <a:xfrm>
            <a:off x="569194" y="220418"/>
            <a:ext cx="21005701" cy="1223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200"/>
              <a:buNone/>
            </a:pPr>
            <a:r>
              <a:rPr lang="es-MX" sz="6600">
                <a:latin typeface="Arial"/>
                <a:ea typeface="Arial"/>
                <a:cs typeface="Arial"/>
                <a:sym typeface="Arial"/>
              </a:rPr>
              <a:t>Mecanismos de confidencialidad en el MPEG</a:t>
            </a:r>
            <a:endParaRPr sz="6500">
              <a:solidFill>
                <a:srgbClr val="003056"/>
              </a:solidFill>
              <a:latin typeface="Arial"/>
              <a:ea typeface="Arial"/>
              <a:cs typeface="Arial"/>
              <a:sym typeface="Arial"/>
            </a:endParaRPr>
          </a:p>
        </p:txBody>
      </p:sp>
      <p:sp>
        <p:nvSpPr>
          <p:cNvPr id="226" name="Google Shape;226;p18"/>
          <p:cNvSpPr txBox="1">
            <a:spLocks noGrp="1"/>
          </p:cNvSpPr>
          <p:nvPr>
            <p:ph type="title"/>
          </p:nvPr>
        </p:nvSpPr>
        <p:spPr>
          <a:xfrm>
            <a:off x="6874032" y="12579800"/>
            <a:ext cx="16236600" cy="228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2000"/>
              <a:buNone/>
            </a:pPr>
            <a:r>
              <a:rPr lang="es-MX" sz="4000">
                <a:solidFill>
                  <a:srgbClr val="FFFFFF"/>
                </a:solidFill>
              </a:rPr>
              <a:t>Confidencialidad y protección de datos personales</a:t>
            </a:r>
            <a:endParaRPr sz="4000">
              <a:solidFill>
                <a:srgbClr val="FFFFFF"/>
              </a:solidFill>
            </a:endParaRPr>
          </a:p>
        </p:txBody>
      </p:sp>
      <p:pic>
        <p:nvPicPr>
          <p:cNvPr id="227" name="Google Shape;227;p18"/>
          <p:cNvPicPr preferRelativeResize="0"/>
          <p:nvPr/>
        </p:nvPicPr>
        <p:blipFill rotWithShape="1">
          <a:blip r:embed="rId3">
            <a:alphaModFix amt="56000"/>
          </a:blip>
          <a:srcRect/>
          <a:stretch/>
        </p:blipFill>
        <p:spPr>
          <a:xfrm>
            <a:off x="2135617" y="3108268"/>
            <a:ext cx="8284733" cy="7289800"/>
          </a:xfrm>
          <a:prstGeom prst="rect">
            <a:avLst/>
          </a:prstGeom>
          <a:noFill/>
          <a:ln>
            <a:noFill/>
          </a:ln>
        </p:spPr>
      </p:pic>
      <p:sp>
        <p:nvSpPr>
          <p:cNvPr id="228" name="Google Shape;228;p18"/>
          <p:cNvSpPr/>
          <p:nvPr/>
        </p:nvSpPr>
        <p:spPr>
          <a:xfrm>
            <a:off x="16784691" y="1507737"/>
            <a:ext cx="5562443" cy="634772"/>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18"/>
          <p:cNvSpPr txBox="1"/>
          <p:nvPr/>
        </p:nvSpPr>
        <p:spPr>
          <a:xfrm>
            <a:off x="13623827" y="5685848"/>
            <a:ext cx="6978867" cy="4183300"/>
          </a:xfrm>
          <a:prstGeom prst="rect">
            <a:avLst/>
          </a:prstGeom>
          <a:noFill/>
          <a:ln>
            <a:noFill/>
          </a:ln>
        </p:spPr>
        <p:txBody>
          <a:bodyPr spcFirstLastPara="1" wrap="square" lIns="121900" tIns="121900" rIns="121900" bIns="121900" anchor="ctr" anchorCtr="0">
            <a:noAutofit/>
          </a:bodyPr>
          <a:lstStyle/>
          <a:p>
            <a:pPr marL="609600" marR="0" lvl="0" indent="-450850" algn="just" rtl="0">
              <a:lnSpc>
                <a:spcPct val="110000"/>
              </a:lnSpc>
              <a:spcBef>
                <a:spcPts val="0"/>
              </a:spcBef>
              <a:spcAft>
                <a:spcPts val="0"/>
              </a:spcAft>
              <a:buClr>
                <a:schemeClr val="dk1"/>
              </a:buClr>
              <a:buSzPts val="2300"/>
              <a:buFont typeface="Century Gothic"/>
              <a:buAutoNum type="alphaLcParenR"/>
            </a:pPr>
            <a:r>
              <a:rPr lang="es-MX" sz="3200" b="1" i="0" u="none" strike="noStrike" cap="none">
                <a:solidFill>
                  <a:schemeClr val="dk1"/>
                </a:solidFill>
                <a:latin typeface="Arial"/>
                <a:ea typeface="Arial"/>
                <a:cs typeface="Arial"/>
                <a:sym typeface="Arial"/>
              </a:rPr>
              <a:t>Aviso de privacidad</a:t>
            </a:r>
            <a:endParaRPr sz="3200" b="1" i="0" u="none" strike="noStrike" cap="none">
              <a:solidFill>
                <a:schemeClr val="dk1"/>
              </a:solidFill>
              <a:latin typeface="Arial"/>
              <a:ea typeface="Arial"/>
              <a:cs typeface="Arial"/>
              <a:sym typeface="Arial"/>
            </a:endParaRPr>
          </a:p>
          <a:p>
            <a:pPr marL="1219200" marR="0" lvl="0" indent="0" algn="just" rtl="0">
              <a:lnSpc>
                <a:spcPct val="110000"/>
              </a:lnSpc>
              <a:spcBef>
                <a:spcPts val="800"/>
              </a:spcBef>
              <a:spcAft>
                <a:spcPts val="0"/>
              </a:spcAft>
              <a:buClr>
                <a:srgbClr val="000000"/>
              </a:buClr>
              <a:buSzPts val="3200"/>
              <a:buFont typeface="Arial"/>
              <a:buNone/>
            </a:pPr>
            <a:r>
              <a:rPr lang="es-MX" sz="3200" b="0" i="0" u="none" strike="noStrike" cap="none">
                <a:solidFill>
                  <a:schemeClr val="dk1"/>
                </a:solidFill>
                <a:latin typeface="Arial"/>
                <a:ea typeface="Arial"/>
                <a:cs typeface="Arial"/>
                <a:sym typeface="Arial"/>
              </a:rPr>
              <a:t>A disposición del titular de los datos</a:t>
            </a:r>
            <a:endParaRPr sz="3200" b="0" i="0" u="none" strike="noStrike" cap="none">
              <a:solidFill>
                <a:schemeClr val="dk1"/>
              </a:solidFill>
              <a:latin typeface="Arial"/>
              <a:ea typeface="Arial"/>
              <a:cs typeface="Arial"/>
              <a:sym typeface="Arial"/>
            </a:endParaRPr>
          </a:p>
          <a:p>
            <a:pPr marL="1219200" marR="0" lvl="0" indent="0" algn="just" rtl="0">
              <a:lnSpc>
                <a:spcPct val="110000"/>
              </a:lnSpc>
              <a:spcBef>
                <a:spcPts val="800"/>
              </a:spcBef>
              <a:spcAft>
                <a:spcPts val="0"/>
              </a:spcAft>
              <a:buClr>
                <a:srgbClr val="000000"/>
              </a:buClr>
              <a:buSzPts val="3200"/>
              <a:buFont typeface="Arial"/>
              <a:buNone/>
            </a:pPr>
            <a:r>
              <a:rPr lang="es-MX" sz="3200" b="0" i="1" u="none" strike="noStrike" cap="none">
                <a:solidFill>
                  <a:schemeClr val="dk1"/>
                </a:solidFill>
                <a:latin typeface="Arial"/>
                <a:ea typeface="Arial"/>
                <a:cs typeface="Arial"/>
                <a:sym typeface="Arial"/>
              </a:rPr>
              <a:t>Consentimiento para el tratamiento </a:t>
            </a:r>
            <a:endParaRPr sz="3200" b="0" i="1" u="none" strike="noStrike" cap="none">
              <a:solidFill>
                <a:schemeClr val="dk1"/>
              </a:solidFill>
              <a:latin typeface="Arial"/>
              <a:ea typeface="Arial"/>
              <a:cs typeface="Arial"/>
              <a:sym typeface="Arial"/>
            </a:endParaRPr>
          </a:p>
          <a:p>
            <a:pPr marL="0" marR="0" lvl="0" indent="0" algn="just" rtl="0">
              <a:lnSpc>
                <a:spcPct val="110000"/>
              </a:lnSpc>
              <a:spcBef>
                <a:spcPts val="800"/>
              </a:spcBef>
              <a:spcAft>
                <a:spcPts val="0"/>
              </a:spcAft>
              <a:buClr>
                <a:srgbClr val="000000"/>
              </a:buClr>
              <a:buSzPts val="3200"/>
              <a:buFont typeface="Arial"/>
              <a:buNone/>
            </a:pPr>
            <a:r>
              <a:rPr lang="es-MX" sz="3200" b="1" i="0" u="none" strike="noStrike" cap="none">
                <a:solidFill>
                  <a:schemeClr val="dk1"/>
                </a:solidFill>
                <a:latin typeface="Arial"/>
                <a:ea typeface="Arial"/>
                <a:cs typeface="Arial"/>
                <a:sym typeface="Arial"/>
              </a:rPr>
              <a:t>b) Diseño de Medidas de Seguridad.</a:t>
            </a:r>
            <a:endParaRPr sz="3200" b="1" i="0" u="none" strike="noStrike" cap="none">
              <a:solidFill>
                <a:schemeClr val="dk1"/>
              </a:solidFill>
              <a:latin typeface="Arial"/>
              <a:ea typeface="Arial"/>
              <a:cs typeface="Arial"/>
              <a:sym typeface="Arial"/>
            </a:endParaRPr>
          </a:p>
          <a:p>
            <a:pPr marL="1219200" marR="0" lvl="0" indent="0" algn="just" rtl="0">
              <a:lnSpc>
                <a:spcPct val="110000"/>
              </a:lnSpc>
              <a:spcBef>
                <a:spcPts val="800"/>
              </a:spcBef>
              <a:spcAft>
                <a:spcPts val="0"/>
              </a:spcAft>
              <a:buClr>
                <a:srgbClr val="000000"/>
              </a:buClr>
              <a:buSzPts val="3200"/>
              <a:buFont typeface="Arial"/>
              <a:buNone/>
            </a:pPr>
            <a:r>
              <a:rPr lang="es-MX" sz="3200" b="0" i="0" u="none" strike="noStrike" cap="none">
                <a:solidFill>
                  <a:schemeClr val="dk1"/>
                </a:solidFill>
                <a:latin typeface="Arial"/>
                <a:ea typeface="Arial"/>
                <a:cs typeface="Arial"/>
                <a:sym typeface="Arial"/>
              </a:rPr>
              <a:t>Administrativas, físicas y técnicas</a:t>
            </a:r>
            <a:endParaRPr sz="3200" b="0" i="0" u="none" strike="noStrike" cap="none">
              <a:solidFill>
                <a:schemeClr val="dk1"/>
              </a:solidFill>
              <a:latin typeface="Arial"/>
              <a:ea typeface="Arial"/>
              <a:cs typeface="Arial"/>
              <a:sym typeface="Arial"/>
            </a:endParaRPr>
          </a:p>
          <a:p>
            <a:pPr marL="0" marR="0" lvl="0" indent="0" algn="l" rtl="0">
              <a:lnSpc>
                <a:spcPct val="110000"/>
              </a:lnSpc>
              <a:spcBef>
                <a:spcPts val="800"/>
              </a:spcBef>
              <a:spcAft>
                <a:spcPts val="0"/>
              </a:spcAft>
              <a:buClr>
                <a:srgbClr val="000000"/>
              </a:buClr>
              <a:buSzPts val="3200"/>
              <a:buFont typeface="Arial"/>
              <a:buNone/>
            </a:pPr>
            <a:r>
              <a:rPr lang="es-MX" sz="3200" b="1" i="0" u="none" strike="noStrike" cap="none">
                <a:solidFill>
                  <a:schemeClr val="dk1"/>
                </a:solidFill>
                <a:latin typeface="Arial"/>
                <a:ea typeface="Arial"/>
                <a:cs typeface="Arial"/>
                <a:sym typeface="Arial"/>
              </a:rPr>
              <a:t>c) Diseño de la estrategia de disociación para evitar:</a:t>
            </a:r>
            <a:endParaRPr sz="3200" b="1" i="0" u="none" strike="noStrike" cap="none">
              <a:solidFill>
                <a:schemeClr val="dk1"/>
              </a:solidFill>
              <a:latin typeface="Arial"/>
              <a:ea typeface="Arial"/>
              <a:cs typeface="Arial"/>
              <a:sym typeface="Arial"/>
            </a:endParaRPr>
          </a:p>
          <a:p>
            <a:pPr marL="1219200" marR="0" lvl="1" indent="-450850" algn="just" rtl="0">
              <a:lnSpc>
                <a:spcPct val="100000"/>
              </a:lnSpc>
              <a:spcBef>
                <a:spcPts val="800"/>
              </a:spcBef>
              <a:spcAft>
                <a:spcPts val="0"/>
              </a:spcAft>
              <a:buClr>
                <a:schemeClr val="dk1"/>
              </a:buClr>
              <a:buSzPts val="2300"/>
              <a:buFont typeface="Century Gothic"/>
              <a:buChar char="○"/>
            </a:pPr>
            <a:r>
              <a:rPr lang="es-MX" sz="3200" b="0" i="0" u="none" strike="noStrike" cap="none">
                <a:solidFill>
                  <a:schemeClr val="dk1"/>
                </a:solidFill>
                <a:latin typeface="Arial"/>
                <a:ea typeface="Arial"/>
                <a:cs typeface="Arial"/>
                <a:sym typeface="Arial"/>
              </a:rPr>
              <a:t>Singularización </a:t>
            </a:r>
            <a:endParaRPr sz="3200" b="0" i="0" u="none" strike="noStrike" cap="none">
              <a:solidFill>
                <a:schemeClr val="dk1"/>
              </a:solidFill>
              <a:latin typeface="Arial"/>
              <a:ea typeface="Arial"/>
              <a:cs typeface="Arial"/>
              <a:sym typeface="Arial"/>
            </a:endParaRPr>
          </a:p>
          <a:p>
            <a:pPr marL="1219200" marR="0" lvl="1" indent="-450850" algn="just" rtl="0">
              <a:lnSpc>
                <a:spcPct val="100000"/>
              </a:lnSpc>
              <a:spcBef>
                <a:spcPts val="0"/>
              </a:spcBef>
              <a:spcAft>
                <a:spcPts val="0"/>
              </a:spcAft>
              <a:buClr>
                <a:schemeClr val="dk1"/>
              </a:buClr>
              <a:buSzPts val="2300"/>
              <a:buFont typeface="Century Gothic"/>
              <a:buChar char="○"/>
            </a:pPr>
            <a:r>
              <a:rPr lang="es-MX" sz="3200" b="0" i="0" u="none" strike="noStrike" cap="none">
                <a:solidFill>
                  <a:schemeClr val="dk1"/>
                </a:solidFill>
                <a:latin typeface="Arial"/>
                <a:ea typeface="Arial"/>
                <a:cs typeface="Arial"/>
                <a:sym typeface="Arial"/>
              </a:rPr>
              <a:t>Vinculabilidad </a:t>
            </a:r>
            <a:endParaRPr sz="3200" b="0" i="0" u="none" strike="noStrike" cap="none">
              <a:solidFill>
                <a:schemeClr val="dk1"/>
              </a:solidFill>
              <a:latin typeface="Arial"/>
              <a:ea typeface="Arial"/>
              <a:cs typeface="Arial"/>
              <a:sym typeface="Arial"/>
            </a:endParaRPr>
          </a:p>
          <a:p>
            <a:pPr marL="1219200" marR="0" lvl="1" indent="-450850" algn="just" rtl="0">
              <a:lnSpc>
                <a:spcPct val="100000"/>
              </a:lnSpc>
              <a:spcBef>
                <a:spcPts val="0"/>
              </a:spcBef>
              <a:spcAft>
                <a:spcPts val="0"/>
              </a:spcAft>
              <a:buClr>
                <a:schemeClr val="dk1"/>
              </a:buClr>
              <a:buSzPts val="2300"/>
              <a:buFont typeface="Century Gothic"/>
              <a:buChar char="○"/>
            </a:pPr>
            <a:r>
              <a:rPr lang="es-MX" sz="3200" b="0" i="0" u="none" strike="noStrike" cap="none">
                <a:solidFill>
                  <a:schemeClr val="dk1"/>
                </a:solidFill>
                <a:latin typeface="Arial"/>
                <a:ea typeface="Arial"/>
                <a:cs typeface="Arial"/>
                <a:sym typeface="Arial"/>
              </a:rPr>
              <a:t>Inferencia</a:t>
            </a:r>
            <a:endParaRPr sz="3200" b="0" i="0" u="none" strike="noStrike" cap="none">
              <a:solidFill>
                <a:schemeClr val="dk1"/>
              </a:solidFill>
              <a:latin typeface="Arial"/>
              <a:ea typeface="Arial"/>
              <a:cs typeface="Arial"/>
              <a:sym typeface="Arial"/>
            </a:endParaRPr>
          </a:p>
          <a:p>
            <a:pPr marL="609600" marR="0" lvl="0" indent="0" algn="l" rtl="0">
              <a:lnSpc>
                <a:spcPct val="11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a:p>
            <a:pPr marL="0" marR="0" lvl="0" indent="0" algn="l" rtl="0">
              <a:lnSpc>
                <a:spcPct val="110000"/>
              </a:lnSpc>
              <a:spcBef>
                <a:spcPts val="80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a:p>
            <a:pPr marL="0" marR="0" lvl="0" indent="0" algn="l" rtl="0">
              <a:lnSpc>
                <a:spcPct val="115000"/>
              </a:lnSpc>
              <a:spcBef>
                <a:spcPts val="800"/>
              </a:spcBef>
              <a:spcAft>
                <a:spcPts val="0"/>
              </a:spcAft>
              <a:buClr>
                <a:srgbClr val="000000"/>
              </a:buClr>
              <a:buSzPts val="3200"/>
              <a:buFont typeface="Arial"/>
              <a:buNone/>
            </a:pPr>
            <a:endParaRPr sz="3200" b="1" i="0" u="none" strike="noStrike" cap="none">
              <a:solidFill>
                <a:schemeClr val="accent5"/>
              </a:solidFill>
              <a:latin typeface="Arial"/>
              <a:ea typeface="Arial"/>
              <a:cs typeface="Arial"/>
              <a:sym typeface="Arial"/>
            </a:endParaRPr>
          </a:p>
        </p:txBody>
      </p:sp>
      <p:sp>
        <p:nvSpPr>
          <p:cNvPr id="230" name="Google Shape;230;p18"/>
          <p:cNvSpPr txBox="1"/>
          <p:nvPr/>
        </p:nvSpPr>
        <p:spPr>
          <a:xfrm>
            <a:off x="17144998" y="1407755"/>
            <a:ext cx="4841827" cy="834736"/>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Clr>
                <a:srgbClr val="000000"/>
              </a:buClr>
              <a:buSzPts val="4700"/>
              <a:buFont typeface="Arial"/>
              <a:buNone/>
            </a:pPr>
            <a:r>
              <a:rPr lang="es-MX" sz="4700" b="1" i="0" u="none" strike="noStrike" cap="none">
                <a:solidFill>
                  <a:srgbClr val="66C7FF"/>
                </a:solidFill>
                <a:latin typeface="Century Gothic"/>
                <a:ea typeface="Century Gothic"/>
                <a:cs typeface="Century Gothic"/>
                <a:sym typeface="Century Gothic"/>
              </a:rPr>
              <a:t>Diseño</a:t>
            </a:r>
            <a:endParaRPr sz="4700" b="0" i="0" u="none" strike="noStrike" cap="none">
              <a:solidFill>
                <a:srgbClr val="66C7FF"/>
              </a:solidFill>
              <a:latin typeface="Arial"/>
              <a:ea typeface="Arial"/>
              <a:cs typeface="Arial"/>
              <a:sym typeface="Arial"/>
            </a:endParaRPr>
          </a:p>
        </p:txBody>
      </p:sp>
      <p:cxnSp>
        <p:nvCxnSpPr>
          <p:cNvPr id="231" name="Google Shape;231;p18"/>
          <p:cNvCxnSpPr/>
          <p:nvPr/>
        </p:nvCxnSpPr>
        <p:spPr>
          <a:xfrm>
            <a:off x="11926838" y="3119615"/>
            <a:ext cx="0" cy="7784687"/>
          </a:xfrm>
          <a:prstGeom prst="straightConnector1">
            <a:avLst/>
          </a:prstGeom>
          <a:noFill/>
          <a:ln w="9525" cap="flat" cmpd="sng">
            <a:solidFill>
              <a:srgbClr val="000000"/>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235"/>
        <p:cNvGrpSpPr/>
        <p:nvPr/>
      </p:nvGrpSpPr>
      <p:grpSpPr>
        <a:xfrm>
          <a:off x="0" y="0"/>
          <a:ext cx="0" cy="0"/>
          <a:chOff x="0" y="0"/>
          <a:chExt cx="0" cy="0"/>
        </a:xfrm>
      </p:grpSpPr>
      <p:sp>
        <p:nvSpPr>
          <p:cNvPr id="236" name="Google Shape;236;p19"/>
          <p:cNvSpPr txBox="1">
            <a:spLocks noGrp="1"/>
          </p:cNvSpPr>
          <p:nvPr>
            <p:ph type="title"/>
          </p:nvPr>
        </p:nvSpPr>
        <p:spPr>
          <a:xfrm>
            <a:off x="569194" y="220418"/>
            <a:ext cx="21005701" cy="1223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200"/>
              <a:buNone/>
            </a:pPr>
            <a:r>
              <a:rPr lang="es-MX" sz="6600">
                <a:latin typeface="Arial"/>
                <a:ea typeface="Arial"/>
                <a:cs typeface="Arial"/>
                <a:sym typeface="Arial"/>
              </a:rPr>
              <a:t>Mecanismos de confidencialidad en el MPEG</a:t>
            </a:r>
            <a:endParaRPr sz="6500">
              <a:solidFill>
                <a:srgbClr val="003056"/>
              </a:solidFill>
              <a:latin typeface="Arial"/>
              <a:ea typeface="Arial"/>
              <a:cs typeface="Arial"/>
              <a:sym typeface="Arial"/>
            </a:endParaRPr>
          </a:p>
        </p:txBody>
      </p:sp>
      <p:sp>
        <p:nvSpPr>
          <p:cNvPr id="237" name="Google Shape;237;p19"/>
          <p:cNvSpPr txBox="1">
            <a:spLocks noGrp="1"/>
          </p:cNvSpPr>
          <p:nvPr>
            <p:ph type="title"/>
          </p:nvPr>
        </p:nvSpPr>
        <p:spPr>
          <a:xfrm>
            <a:off x="6874032" y="12579800"/>
            <a:ext cx="16236600" cy="228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2000"/>
              <a:buNone/>
            </a:pPr>
            <a:r>
              <a:rPr lang="es-MX" sz="4000">
                <a:solidFill>
                  <a:srgbClr val="FFFFFF"/>
                </a:solidFill>
              </a:rPr>
              <a:t>Confidencialidad y protección de datos personales</a:t>
            </a:r>
            <a:endParaRPr sz="4000">
              <a:solidFill>
                <a:srgbClr val="FFFFFF"/>
              </a:solidFill>
            </a:endParaRPr>
          </a:p>
        </p:txBody>
      </p:sp>
      <p:pic>
        <p:nvPicPr>
          <p:cNvPr id="238" name="Google Shape;238;p19"/>
          <p:cNvPicPr preferRelativeResize="0"/>
          <p:nvPr/>
        </p:nvPicPr>
        <p:blipFill rotWithShape="1">
          <a:blip r:embed="rId3">
            <a:alphaModFix amt="56000"/>
          </a:blip>
          <a:srcRect/>
          <a:stretch/>
        </p:blipFill>
        <p:spPr>
          <a:xfrm>
            <a:off x="935467" y="1952666"/>
            <a:ext cx="9196615" cy="8798089"/>
          </a:xfrm>
          <a:prstGeom prst="rect">
            <a:avLst/>
          </a:prstGeom>
          <a:noFill/>
          <a:ln>
            <a:noFill/>
          </a:ln>
        </p:spPr>
      </p:pic>
      <p:sp>
        <p:nvSpPr>
          <p:cNvPr id="239" name="Google Shape;239;p19"/>
          <p:cNvSpPr/>
          <p:nvPr/>
        </p:nvSpPr>
        <p:spPr>
          <a:xfrm>
            <a:off x="15925800" y="1671878"/>
            <a:ext cx="8156318" cy="902129"/>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6C7FF"/>
              </a:solidFill>
              <a:latin typeface="Arial"/>
              <a:ea typeface="Arial"/>
              <a:cs typeface="Arial"/>
              <a:sym typeface="Arial"/>
            </a:endParaRPr>
          </a:p>
        </p:txBody>
      </p:sp>
      <p:sp>
        <p:nvSpPr>
          <p:cNvPr id="240" name="Google Shape;240;p19"/>
          <p:cNvSpPr txBox="1"/>
          <p:nvPr/>
        </p:nvSpPr>
        <p:spPr>
          <a:xfrm>
            <a:off x="11418376" y="3744952"/>
            <a:ext cx="10617425" cy="5945250"/>
          </a:xfrm>
          <a:prstGeom prst="rect">
            <a:avLst/>
          </a:prstGeom>
          <a:noFill/>
          <a:ln>
            <a:noFill/>
          </a:ln>
        </p:spPr>
        <p:txBody>
          <a:bodyPr spcFirstLastPara="1" wrap="square" lIns="121900" tIns="121900" rIns="121900" bIns="121900" anchor="ctr" anchorCtr="0">
            <a:noAutofit/>
          </a:bodyPr>
          <a:lstStyle/>
          <a:p>
            <a:pPr marL="177800" marR="0" lvl="0" indent="0" algn="just" rtl="0">
              <a:lnSpc>
                <a:spcPct val="110000"/>
              </a:lnSpc>
              <a:spcBef>
                <a:spcPts val="0"/>
              </a:spcBef>
              <a:spcAft>
                <a:spcPts val="0"/>
              </a:spcAft>
              <a:buNone/>
            </a:pPr>
            <a:r>
              <a:rPr lang="es-MX" sz="3200" b="1" i="0" u="none" strike="noStrike" cap="none">
                <a:solidFill>
                  <a:schemeClr val="dk1"/>
                </a:solidFill>
                <a:latin typeface="Arial"/>
                <a:ea typeface="Arial"/>
                <a:cs typeface="Arial"/>
                <a:sym typeface="Arial"/>
              </a:rPr>
              <a:t>a) Aleatorización</a:t>
            </a:r>
            <a:endParaRPr sz="3200" b="1" i="0" u="none" strike="noStrike" cap="none">
              <a:solidFill>
                <a:schemeClr val="dk1"/>
              </a:solidFill>
              <a:latin typeface="Arial"/>
              <a:ea typeface="Arial"/>
              <a:cs typeface="Arial"/>
              <a:sym typeface="Arial"/>
            </a:endParaRPr>
          </a:p>
          <a:p>
            <a:pPr marL="1219200" marR="0" lvl="0" indent="0" algn="l" rtl="0">
              <a:lnSpc>
                <a:spcPct val="110000"/>
              </a:lnSpc>
              <a:spcBef>
                <a:spcPts val="800"/>
              </a:spcBef>
              <a:spcAft>
                <a:spcPts val="0"/>
              </a:spcAft>
              <a:buClr>
                <a:srgbClr val="000000"/>
              </a:buClr>
              <a:buSzPts val="3200"/>
              <a:buFont typeface="Arial"/>
              <a:buNone/>
            </a:pPr>
            <a:r>
              <a:rPr lang="es-MX" sz="3200" b="0" i="0" u="none" strike="noStrike" cap="none">
                <a:solidFill>
                  <a:schemeClr val="dk1"/>
                </a:solidFill>
                <a:latin typeface="Arial"/>
                <a:ea typeface="Arial"/>
                <a:cs typeface="Arial"/>
                <a:sym typeface="Arial"/>
              </a:rPr>
              <a:t>Modifica la veracidad de los datos. Datos ambiguos para no remitir a las persona. </a:t>
            </a:r>
            <a:r>
              <a:rPr lang="es-MX" sz="3200" b="0" i="1" u="none" strike="noStrike" cap="none">
                <a:solidFill>
                  <a:schemeClr val="dk1"/>
                </a:solidFill>
                <a:latin typeface="Arial"/>
                <a:ea typeface="Arial"/>
                <a:cs typeface="Arial"/>
                <a:sym typeface="Arial"/>
              </a:rPr>
              <a:t> </a:t>
            </a:r>
            <a:endParaRPr sz="3200" b="0" i="1" u="none" strike="noStrike" cap="none">
              <a:solidFill>
                <a:schemeClr val="dk1"/>
              </a:solidFill>
              <a:latin typeface="Arial"/>
              <a:ea typeface="Arial"/>
              <a:cs typeface="Arial"/>
              <a:sym typeface="Arial"/>
            </a:endParaRPr>
          </a:p>
          <a:p>
            <a:pPr marL="0" marR="0" lvl="0" indent="0" algn="just" rtl="0">
              <a:lnSpc>
                <a:spcPct val="110000"/>
              </a:lnSpc>
              <a:spcBef>
                <a:spcPts val="800"/>
              </a:spcBef>
              <a:spcAft>
                <a:spcPts val="0"/>
              </a:spcAft>
              <a:buClr>
                <a:srgbClr val="000000"/>
              </a:buClr>
              <a:buSzPts val="3200"/>
              <a:buFont typeface="Arial"/>
              <a:buNone/>
            </a:pPr>
            <a:r>
              <a:rPr lang="es-MX" sz="3200" b="1" i="0" u="none" strike="noStrike" cap="none">
                <a:solidFill>
                  <a:schemeClr val="dk1"/>
                </a:solidFill>
                <a:latin typeface="Arial"/>
                <a:ea typeface="Arial"/>
                <a:cs typeface="Arial"/>
                <a:sym typeface="Arial"/>
              </a:rPr>
              <a:t>   b) Generalización</a:t>
            </a:r>
            <a:endParaRPr sz="3200" b="1" i="0" u="none" strike="noStrike" cap="none">
              <a:solidFill>
                <a:schemeClr val="dk1"/>
              </a:solidFill>
              <a:latin typeface="Arial"/>
              <a:ea typeface="Arial"/>
              <a:cs typeface="Arial"/>
              <a:sym typeface="Arial"/>
            </a:endParaRPr>
          </a:p>
          <a:p>
            <a:pPr marL="1371600" marR="0" lvl="0" indent="0" algn="l" rtl="0">
              <a:lnSpc>
                <a:spcPct val="100000"/>
              </a:lnSpc>
              <a:spcBef>
                <a:spcPts val="800"/>
              </a:spcBef>
              <a:spcAft>
                <a:spcPts val="800"/>
              </a:spcAft>
              <a:buClr>
                <a:srgbClr val="000000"/>
              </a:buClr>
              <a:buSzPts val="3200"/>
              <a:buFont typeface="Arial"/>
              <a:buNone/>
            </a:pPr>
            <a:r>
              <a:rPr lang="es-MX" sz="3200" b="0" i="0" u="none" strike="noStrike" cap="none">
                <a:solidFill>
                  <a:schemeClr val="dk1"/>
                </a:solidFill>
                <a:latin typeface="Arial"/>
                <a:ea typeface="Arial"/>
                <a:cs typeface="Arial"/>
                <a:sym typeface="Arial"/>
              </a:rPr>
              <a:t>Diluye  los  atributos  de  los  interesados  modificando  las escalas (por ejemplo, sustituyendo una ciudad por una región, o una semana por un  mes).</a:t>
            </a:r>
            <a:endParaRPr sz="3200" b="1" i="0" u="none" strike="noStrike" cap="none">
              <a:solidFill>
                <a:schemeClr val="accent5"/>
              </a:solidFill>
              <a:latin typeface="Arial"/>
              <a:ea typeface="Arial"/>
              <a:cs typeface="Arial"/>
              <a:sym typeface="Arial"/>
            </a:endParaRPr>
          </a:p>
        </p:txBody>
      </p:sp>
      <p:sp>
        <p:nvSpPr>
          <p:cNvPr id="241" name="Google Shape;241;p19"/>
          <p:cNvSpPr txBox="1"/>
          <p:nvPr/>
        </p:nvSpPr>
        <p:spPr>
          <a:xfrm>
            <a:off x="1343317" y="3454783"/>
            <a:ext cx="6443392" cy="6235419"/>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3300"/>
              <a:buFont typeface="Arial"/>
              <a:buNone/>
            </a:pPr>
            <a:r>
              <a:rPr lang="es-MX" sz="3300" b="1" i="0" u="none" strike="noStrike" cap="none" dirty="0">
                <a:solidFill>
                  <a:schemeClr val="dk1"/>
                </a:solidFill>
                <a:latin typeface="Century Gothic"/>
                <a:ea typeface="Century Gothic"/>
                <a:cs typeface="Century Gothic"/>
                <a:sym typeface="Century Gothic"/>
              </a:rPr>
              <a:t>Las técnicas de </a:t>
            </a:r>
            <a:r>
              <a:rPr lang="es-MX" sz="3300" b="1" i="0" u="none" strike="noStrike" cap="none" dirty="0">
                <a:solidFill>
                  <a:srgbClr val="0097A7"/>
                </a:solidFill>
                <a:latin typeface="Century Gothic"/>
                <a:ea typeface="Century Gothic"/>
                <a:cs typeface="Century Gothic"/>
                <a:sym typeface="Century Gothic"/>
              </a:rPr>
              <a:t>disociación </a:t>
            </a:r>
            <a:r>
              <a:rPr lang="es-MX" sz="3300" b="1" i="0" u="none" strike="noStrike" cap="none" dirty="0">
                <a:solidFill>
                  <a:schemeClr val="dk1"/>
                </a:solidFill>
                <a:latin typeface="Century Gothic"/>
                <a:ea typeface="Century Gothic"/>
                <a:cs typeface="Century Gothic"/>
                <a:sym typeface="Century Gothic"/>
              </a:rPr>
              <a:t>considerando los avances tecnológicos</a:t>
            </a:r>
            <a:endParaRPr sz="3300" b="1" i="0"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3300"/>
              <a:buFont typeface="Arial"/>
              <a:buNone/>
            </a:pPr>
            <a:endParaRPr sz="3300" b="1" i="0" u="none" strike="noStrike" cap="none" dirty="0">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2100"/>
              </a:spcAft>
              <a:buClr>
                <a:srgbClr val="000000"/>
              </a:buClr>
              <a:buSzPts val="3300"/>
              <a:buFont typeface="Arial"/>
              <a:buNone/>
            </a:pPr>
            <a:endParaRPr sz="3300" b="1" i="0" u="none" strike="noStrike" cap="none" dirty="0">
              <a:solidFill>
                <a:srgbClr val="000000"/>
              </a:solidFill>
              <a:latin typeface="Century Gothic"/>
              <a:ea typeface="Century Gothic"/>
              <a:cs typeface="Century Gothic"/>
              <a:sym typeface="Century Gothic"/>
            </a:endParaRPr>
          </a:p>
        </p:txBody>
      </p:sp>
      <p:sp>
        <p:nvSpPr>
          <p:cNvPr id="242" name="Google Shape;242;p19"/>
          <p:cNvSpPr txBox="1"/>
          <p:nvPr/>
        </p:nvSpPr>
        <p:spPr>
          <a:xfrm>
            <a:off x="16174575" y="1529786"/>
            <a:ext cx="7127121" cy="1186315"/>
          </a:xfrm>
          <a:prstGeom prst="rect">
            <a:avLst/>
          </a:prstGeom>
          <a:noFill/>
          <a:ln>
            <a:noFill/>
          </a:ln>
        </p:spPr>
        <p:txBody>
          <a:bodyPr spcFirstLastPara="1" wrap="square" lIns="121900" tIns="121900" rIns="121900" bIns="121900" anchor="ctr" anchorCtr="0">
            <a:noAutofit/>
          </a:bodyPr>
          <a:lstStyle/>
          <a:p>
            <a:pPr marL="0" marR="0" lvl="0" indent="0" algn="l" rtl="0">
              <a:lnSpc>
                <a:spcPct val="115000"/>
              </a:lnSpc>
              <a:spcBef>
                <a:spcPts val="0"/>
              </a:spcBef>
              <a:spcAft>
                <a:spcPts val="0"/>
              </a:spcAft>
              <a:buClr>
                <a:srgbClr val="000000"/>
              </a:buClr>
              <a:buSzPts val="4700"/>
              <a:buFont typeface="Arial"/>
              <a:buNone/>
            </a:pPr>
            <a:r>
              <a:rPr lang="es-MX" sz="4700" b="1" i="0" u="none" strike="noStrike" cap="none">
                <a:solidFill>
                  <a:srgbClr val="66C7FF"/>
                </a:solidFill>
                <a:latin typeface="Century Gothic"/>
                <a:ea typeface="Century Gothic"/>
                <a:cs typeface="Century Gothic"/>
                <a:sym typeface="Century Gothic"/>
              </a:rPr>
              <a:t>Diseño</a:t>
            </a:r>
            <a:endParaRPr sz="4700" b="0" i="0" u="none" strike="noStrike" cap="none">
              <a:solidFill>
                <a:srgbClr val="66C7FF"/>
              </a:solidFill>
              <a:latin typeface="Arial"/>
              <a:ea typeface="Arial"/>
              <a:cs typeface="Arial"/>
              <a:sym typeface="Arial"/>
            </a:endParaRPr>
          </a:p>
        </p:txBody>
      </p:sp>
      <p:sp>
        <p:nvSpPr>
          <p:cNvPr id="243" name="Google Shape;243;p19"/>
          <p:cNvSpPr txBox="1"/>
          <p:nvPr/>
        </p:nvSpPr>
        <p:spPr>
          <a:xfrm>
            <a:off x="11575825" y="3265265"/>
            <a:ext cx="4127934" cy="680336"/>
          </a:xfrm>
          <a:prstGeom prst="rect">
            <a:avLst/>
          </a:prstGeom>
          <a:noFill/>
          <a:ln>
            <a:noFill/>
          </a:ln>
        </p:spPr>
        <p:txBody>
          <a:bodyPr spcFirstLastPara="1" wrap="square" lIns="91425" tIns="91425" rIns="91425" bIns="91425" anchor="ctr" anchorCtr="0">
            <a:noAutofit/>
          </a:bodyPr>
          <a:lstStyle/>
          <a:p>
            <a:pPr marL="0" marR="0" lvl="0" indent="0" algn="just" rtl="0">
              <a:lnSpc>
                <a:spcPct val="110000"/>
              </a:lnSpc>
              <a:spcBef>
                <a:spcPts val="0"/>
              </a:spcBef>
              <a:spcAft>
                <a:spcPts val="800"/>
              </a:spcAft>
              <a:buClr>
                <a:srgbClr val="000000"/>
              </a:buClr>
              <a:buSzPts val="3200"/>
              <a:buFont typeface="Arial"/>
              <a:buNone/>
            </a:pPr>
            <a:r>
              <a:rPr lang="es-MX" sz="3200" b="1" i="1" u="none" strike="noStrike" cap="none">
                <a:solidFill>
                  <a:schemeClr val="dk1"/>
                </a:solidFill>
                <a:latin typeface="Arial"/>
                <a:ea typeface="Arial"/>
                <a:cs typeface="Arial"/>
                <a:sym typeface="Arial"/>
              </a:rPr>
              <a:t>Técnicas</a:t>
            </a:r>
            <a:endParaRPr sz="3200" b="1" i="1" u="none" strike="noStrike" cap="none">
              <a:solidFill>
                <a:srgbClr val="000000"/>
              </a:solidFill>
              <a:latin typeface="Arial"/>
              <a:ea typeface="Arial"/>
              <a:cs typeface="Arial"/>
              <a:sym typeface="Arial"/>
            </a:endParaRPr>
          </a:p>
        </p:txBody>
      </p:sp>
      <p:sp>
        <p:nvSpPr>
          <p:cNvPr id="244" name="Google Shape;244;p19"/>
          <p:cNvSpPr txBox="1"/>
          <p:nvPr/>
        </p:nvSpPr>
        <p:spPr>
          <a:xfrm>
            <a:off x="12018775" y="8665278"/>
            <a:ext cx="69786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2400"/>
              <a:buFont typeface="Arial"/>
              <a:buNone/>
            </a:pPr>
            <a:r>
              <a:rPr lang="es-MX" sz="2400" b="0" i="0" u="none" strike="noStrike" cap="none">
                <a:solidFill>
                  <a:schemeClr val="dk1"/>
                </a:solidFill>
                <a:latin typeface="Arial"/>
                <a:ea typeface="Arial"/>
                <a:cs typeface="Arial"/>
                <a:sym typeface="Arial"/>
              </a:rPr>
              <a:t>Documentación - En dictamen </a:t>
            </a:r>
            <a:endParaRPr sz="2400" b="0" i="0" u="none" strike="noStrike" cap="none">
              <a:solidFill>
                <a:schemeClr val="dk1"/>
              </a:solidFill>
              <a:latin typeface="Arial"/>
              <a:ea typeface="Arial"/>
              <a:cs typeface="Arial"/>
              <a:sym typeface="Arial"/>
            </a:endParaRPr>
          </a:p>
          <a:p>
            <a:pPr marL="0" marR="0" lvl="0" indent="0" algn="l" rtl="0">
              <a:lnSpc>
                <a:spcPct val="115000"/>
              </a:lnSpc>
              <a:spcBef>
                <a:spcPts val="800"/>
              </a:spcBef>
              <a:spcAft>
                <a:spcPts val="0"/>
              </a:spcAft>
              <a:buClr>
                <a:srgbClr val="000000"/>
              </a:buClr>
              <a:buSzPts val="2400"/>
              <a:buFont typeface="Arial"/>
              <a:buNone/>
            </a:pPr>
            <a:r>
              <a:rPr lang="es-MX" sz="2400" b="0" i="0" u="none" strike="noStrike" cap="none">
                <a:solidFill>
                  <a:schemeClr val="dk1"/>
                </a:solidFill>
                <a:latin typeface="Arial"/>
                <a:ea typeface="Arial"/>
                <a:cs typeface="Arial"/>
                <a:sym typeface="Arial"/>
              </a:rPr>
              <a:t>El listado de técnicas debe ser enunciativa más no limitativa.</a:t>
            </a:r>
            <a:endParaRPr sz="2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400"/>
              <a:buFont typeface="Arial"/>
              <a:buNone/>
            </a:pPr>
            <a:r>
              <a:rPr lang="es-MX" sz="2400" b="0" i="0" u="none" strike="noStrike" cap="none">
                <a:solidFill>
                  <a:schemeClr val="dk1"/>
                </a:solidFill>
                <a:latin typeface="Arial"/>
                <a:ea typeface="Arial"/>
                <a:cs typeface="Arial"/>
                <a:sym typeface="Arial"/>
              </a:rPr>
              <a:t>Ejecutado el procedimiento de disociación no se requiere consentimiento de los titulares.</a:t>
            </a:r>
            <a:endParaRPr sz="2400" b="1"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0"/>
          <p:cNvSpPr txBox="1">
            <a:spLocks noGrp="1"/>
          </p:cNvSpPr>
          <p:nvPr>
            <p:ph type="title"/>
          </p:nvPr>
        </p:nvSpPr>
        <p:spPr>
          <a:xfrm>
            <a:off x="569194" y="220418"/>
            <a:ext cx="21005701" cy="1223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200"/>
              <a:buNone/>
            </a:pPr>
            <a:r>
              <a:rPr lang="es-MX" sz="6600">
                <a:latin typeface="Arial"/>
                <a:ea typeface="Arial"/>
                <a:cs typeface="Arial"/>
                <a:sym typeface="Arial"/>
              </a:rPr>
              <a:t>Mecanismos Transversales</a:t>
            </a:r>
            <a:endParaRPr sz="6500">
              <a:solidFill>
                <a:srgbClr val="003056"/>
              </a:solidFill>
              <a:latin typeface="Arial"/>
              <a:ea typeface="Arial"/>
              <a:cs typeface="Arial"/>
              <a:sym typeface="Arial"/>
            </a:endParaRPr>
          </a:p>
        </p:txBody>
      </p:sp>
      <p:sp>
        <p:nvSpPr>
          <p:cNvPr id="250" name="Google Shape;250;p20"/>
          <p:cNvSpPr txBox="1">
            <a:spLocks noGrp="1"/>
          </p:cNvSpPr>
          <p:nvPr>
            <p:ph type="title"/>
          </p:nvPr>
        </p:nvSpPr>
        <p:spPr>
          <a:xfrm>
            <a:off x="6874032" y="12579800"/>
            <a:ext cx="16236600" cy="228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2000"/>
              <a:buNone/>
            </a:pPr>
            <a:r>
              <a:rPr lang="es-MX" sz="4000">
                <a:solidFill>
                  <a:srgbClr val="FFFFFF"/>
                </a:solidFill>
              </a:rPr>
              <a:t>Confidencialidad y protección de datos personales</a:t>
            </a:r>
            <a:endParaRPr sz="4000">
              <a:solidFill>
                <a:srgbClr val="FFFFFF"/>
              </a:solidFill>
            </a:endParaRPr>
          </a:p>
        </p:txBody>
      </p:sp>
      <p:grpSp>
        <p:nvGrpSpPr>
          <p:cNvPr id="251" name="Google Shape;251;p20"/>
          <p:cNvGrpSpPr/>
          <p:nvPr/>
        </p:nvGrpSpPr>
        <p:grpSpPr>
          <a:xfrm>
            <a:off x="4953000" y="8778653"/>
            <a:ext cx="14135100" cy="1964704"/>
            <a:chOff x="2409257" y="5615921"/>
            <a:chExt cx="19905472" cy="5164061"/>
          </a:xfrm>
        </p:grpSpPr>
        <p:pic>
          <p:nvPicPr>
            <p:cNvPr id="252" name="Google Shape;252;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09257" y="5897320"/>
              <a:ext cx="4111452" cy="3648383"/>
            </a:xfrm>
            <a:prstGeom prst="rect">
              <a:avLst/>
            </a:prstGeom>
            <a:noFill/>
            <a:ln>
              <a:noFill/>
            </a:ln>
          </p:spPr>
        </p:pic>
        <p:pic>
          <p:nvPicPr>
            <p:cNvPr id="253" name="Google Shape;253;p2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37592" y="7302064"/>
              <a:ext cx="3793718" cy="3477918"/>
            </a:xfrm>
            <a:prstGeom prst="rect">
              <a:avLst/>
            </a:prstGeom>
            <a:noFill/>
            <a:ln>
              <a:noFill/>
            </a:ln>
          </p:spPr>
        </p:pic>
        <p:pic>
          <p:nvPicPr>
            <p:cNvPr id="254" name="Google Shape;254;p2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052186" y="5982555"/>
              <a:ext cx="3793718" cy="3477918"/>
            </a:xfrm>
            <a:prstGeom prst="rect">
              <a:avLst/>
            </a:prstGeom>
            <a:noFill/>
            <a:ln>
              <a:noFill/>
            </a:ln>
          </p:spPr>
        </p:pic>
        <p:pic>
          <p:nvPicPr>
            <p:cNvPr id="255" name="Google Shape;255;p2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416524" y="7161227"/>
              <a:ext cx="3921711" cy="3096963"/>
            </a:xfrm>
            <a:prstGeom prst="rect">
              <a:avLst/>
            </a:prstGeom>
            <a:noFill/>
            <a:ln>
              <a:noFill/>
            </a:ln>
          </p:spPr>
        </p:pic>
        <p:pic>
          <p:nvPicPr>
            <p:cNvPr id="256" name="Google Shape;256;p2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1808541" y="5615921"/>
              <a:ext cx="4146364" cy="3648389"/>
            </a:xfrm>
            <a:prstGeom prst="rect">
              <a:avLst/>
            </a:prstGeom>
            <a:noFill/>
            <a:ln>
              <a:noFill/>
            </a:ln>
          </p:spPr>
        </p:pic>
        <p:pic>
          <p:nvPicPr>
            <p:cNvPr id="257" name="Google Shape;257;p20"/>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3929066" y="7078283"/>
              <a:ext cx="3793718" cy="3157684"/>
            </a:xfrm>
            <a:prstGeom prst="rect">
              <a:avLst/>
            </a:prstGeom>
            <a:noFill/>
            <a:ln>
              <a:noFill/>
            </a:ln>
          </p:spPr>
        </p:pic>
        <p:pic>
          <p:nvPicPr>
            <p:cNvPr id="258" name="Google Shape;258;p20"/>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6381688" y="5883967"/>
              <a:ext cx="3643484" cy="3380344"/>
            </a:xfrm>
            <a:prstGeom prst="rect">
              <a:avLst/>
            </a:prstGeom>
            <a:noFill/>
            <a:ln>
              <a:noFill/>
            </a:ln>
          </p:spPr>
        </p:pic>
        <p:pic>
          <p:nvPicPr>
            <p:cNvPr id="259" name="Google Shape;259;p20"/>
            <p:cNvPicPr preferRelativeResize="0"/>
            <p:nvPr/>
          </p:nvPicPr>
          <p:blipFill rotWithShape="1">
            <a:blip r:embed="rId10" cstate="email">
              <a:alphaModFix/>
              <a:extLst>
                <a:ext uri="{28A0092B-C50C-407E-A947-70E740481C1C}">
                  <a14:useLocalDpi xmlns:a14="http://schemas.microsoft.com/office/drawing/2010/main"/>
                </a:ext>
              </a:extLst>
            </a:blip>
            <a:srcRect b="-649"/>
            <a:stretch/>
          </p:blipFill>
          <p:spPr>
            <a:xfrm>
              <a:off x="18559911" y="7329540"/>
              <a:ext cx="3754818" cy="3036235"/>
            </a:xfrm>
            <a:prstGeom prst="rect">
              <a:avLst/>
            </a:prstGeom>
            <a:noFill/>
            <a:ln>
              <a:noFill/>
            </a:ln>
          </p:spPr>
        </p:pic>
      </p:grpSp>
      <p:pic>
        <p:nvPicPr>
          <p:cNvPr id="260" name="Google Shape;260;p20"/>
          <p:cNvPicPr preferRelativeResize="0"/>
          <p:nvPr/>
        </p:nvPicPr>
        <p:blipFill rotWithShape="1">
          <a:blip r:embed="rId11">
            <a:alphaModFix/>
          </a:blip>
          <a:srcRect/>
          <a:stretch/>
        </p:blipFill>
        <p:spPr>
          <a:xfrm>
            <a:off x="1536525" y="1702931"/>
            <a:ext cx="21310950" cy="681690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1"/>
          <p:cNvSpPr txBox="1">
            <a:spLocks noGrp="1"/>
          </p:cNvSpPr>
          <p:nvPr>
            <p:ph type="title"/>
          </p:nvPr>
        </p:nvSpPr>
        <p:spPr>
          <a:xfrm>
            <a:off x="569194" y="220418"/>
            <a:ext cx="21005700" cy="1223700"/>
          </a:xfrm>
          <a:prstGeom prst="rect">
            <a:avLst/>
          </a:prstGeom>
          <a:noFill/>
          <a:ln>
            <a:noFill/>
          </a:ln>
        </p:spPr>
        <p:txBody>
          <a:bodyPr spcFirstLastPara="1" wrap="square" lIns="91425" tIns="45700" rIns="91425" bIns="45700" anchor="t" anchorCtr="0">
            <a:noAutofit/>
          </a:bodyPr>
          <a:lstStyle/>
          <a:p>
            <a:pPr marL="0" lvl="0" indent="0" algn="l" rtl="0">
              <a:spcBef>
                <a:spcPts val="2200"/>
              </a:spcBef>
              <a:spcAft>
                <a:spcPts val="0"/>
              </a:spcAft>
              <a:buClr>
                <a:schemeClr val="dk1"/>
              </a:buClr>
              <a:buFont typeface="Arial"/>
              <a:buNone/>
            </a:pPr>
            <a:r>
              <a:rPr lang="es-MX" sz="6600" dirty="0">
                <a:latin typeface="Arial"/>
                <a:ea typeface="Arial"/>
                <a:cs typeface="Arial"/>
                <a:sym typeface="Arial"/>
              </a:rPr>
              <a:t>Recomendación del Consejo de la OCDE, Mayo 2018</a:t>
            </a:r>
            <a:endParaRPr sz="6600" b="1"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1200"/>
              <a:buNone/>
            </a:pPr>
            <a:endParaRPr sz="6500" dirty="0">
              <a:solidFill>
                <a:srgbClr val="003056"/>
              </a:solidFill>
              <a:latin typeface="Arial"/>
              <a:ea typeface="Arial"/>
              <a:cs typeface="Arial"/>
              <a:sym typeface="Arial"/>
            </a:endParaRPr>
          </a:p>
        </p:txBody>
      </p:sp>
      <p:sp>
        <p:nvSpPr>
          <p:cNvPr id="266" name="Google Shape;266;p21"/>
          <p:cNvSpPr txBox="1">
            <a:spLocks noGrp="1"/>
          </p:cNvSpPr>
          <p:nvPr>
            <p:ph type="title"/>
          </p:nvPr>
        </p:nvSpPr>
        <p:spPr>
          <a:xfrm>
            <a:off x="6874032" y="12579800"/>
            <a:ext cx="16236600" cy="228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2000"/>
              <a:buNone/>
            </a:pPr>
            <a:r>
              <a:rPr lang="es-MX" sz="4000">
                <a:solidFill>
                  <a:srgbClr val="FFFFFF"/>
                </a:solidFill>
              </a:rPr>
              <a:t>Confidencialidad y protección de datos personales</a:t>
            </a:r>
            <a:endParaRPr sz="4000">
              <a:solidFill>
                <a:srgbClr val="FFFFFF"/>
              </a:solidFill>
            </a:endParaRPr>
          </a:p>
        </p:txBody>
      </p:sp>
      <p:sp>
        <p:nvSpPr>
          <p:cNvPr id="267" name="Google Shape;267;p21"/>
          <p:cNvSpPr txBox="1"/>
          <p:nvPr/>
        </p:nvSpPr>
        <p:spPr>
          <a:xfrm>
            <a:off x="-381000" y="1285400"/>
            <a:ext cx="16489800" cy="4554600"/>
          </a:xfrm>
          <a:prstGeom prst="rect">
            <a:avLst/>
          </a:prstGeom>
          <a:noFill/>
          <a:ln>
            <a:noFill/>
          </a:ln>
        </p:spPr>
        <p:txBody>
          <a:bodyPr spcFirstLastPara="1" wrap="square" lIns="243800" tIns="243800" rIns="243800" bIns="243800" anchor="ctr" anchorCtr="0">
            <a:noAutofit/>
          </a:bodyPr>
          <a:lstStyle/>
          <a:p>
            <a:pPr marL="1828800" marR="787400" lvl="0" indent="-762000" algn="just" rtl="0">
              <a:lnSpc>
                <a:spcPct val="132000"/>
              </a:lnSpc>
              <a:spcBef>
                <a:spcPts val="0"/>
              </a:spcBef>
              <a:spcAft>
                <a:spcPts val="0"/>
              </a:spcAft>
              <a:buClr>
                <a:srgbClr val="000000"/>
              </a:buClr>
              <a:buSzPts val="2400"/>
              <a:buFont typeface="Arial"/>
              <a:buChar char="●"/>
            </a:pPr>
            <a:r>
              <a:rPr lang="es-MX" sz="4800" b="0" i="1" u="none" strike="noStrike" cap="none">
                <a:solidFill>
                  <a:srgbClr val="000000"/>
                </a:solidFill>
                <a:latin typeface="Times New Roman"/>
                <a:ea typeface="Times New Roman"/>
                <a:cs typeface="Times New Roman"/>
                <a:sym typeface="Times New Roman"/>
              </a:rPr>
              <a:t>“</a:t>
            </a:r>
            <a:r>
              <a:rPr lang="es-MX" sz="4800" b="0" i="1" u="none" strike="noStrike" cap="none">
                <a:solidFill>
                  <a:srgbClr val="000000"/>
                </a:solidFill>
                <a:latin typeface="Arial"/>
                <a:ea typeface="Arial"/>
                <a:cs typeface="Arial"/>
                <a:sym typeface="Arial"/>
              </a:rPr>
              <a:t>La base legal e institucional del INEGI para proteger la confidencialidad ... debe mantenerse bajo revisión periódica …”</a:t>
            </a:r>
            <a:endParaRPr sz="4800" b="0" i="0" u="none" strike="noStrike" cap="none">
              <a:solidFill>
                <a:srgbClr val="000000"/>
              </a:solidFill>
              <a:latin typeface="Century Gothic"/>
              <a:ea typeface="Century Gothic"/>
              <a:cs typeface="Century Gothic"/>
              <a:sym typeface="Century Gothic"/>
            </a:endParaRPr>
          </a:p>
        </p:txBody>
      </p:sp>
      <p:pic>
        <p:nvPicPr>
          <p:cNvPr id="268" name="Google Shape;268;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981552" y="1434150"/>
            <a:ext cx="7752850" cy="3619000"/>
          </a:xfrm>
          <a:prstGeom prst="rect">
            <a:avLst/>
          </a:prstGeom>
          <a:noFill/>
          <a:ln>
            <a:noFill/>
          </a:ln>
          <a:effectLst>
            <a:reflection stA="28000" endPos="41000" fadeDir="5400012" sy="-100000" algn="bl" rotWithShape="0"/>
          </a:effectLst>
        </p:spPr>
      </p:pic>
      <p:sp>
        <p:nvSpPr>
          <p:cNvPr id="269" name="Google Shape;269;p21"/>
          <p:cNvSpPr txBox="1"/>
          <p:nvPr/>
        </p:nvSpPr>
        <p:spPr>
          <a:xfrm>
            <a:off x="-381000" y="6468900"/>
            <a:ext cx="21840000" cy="4846800"/>
          </a:xfrm>
          <a:prstGeom prst="rect">
            <a:avLst/>
          </a:prstGeom>
          <a:noFill/>
          <a:ln>
            <a:noFill/>
          </a:ln>
        </p:spPr>
        <p:txBody>
          <a:bodyPr spcFirstLastPara="1" wrap="square" lIns="182850" tIns="182850" rIns="182850" bIns="182850" anchor="t" anchorCtr="0">
            <a:noAutofit/>
          </a:bodyPr>
          <a:lstStyle/>
          <a:p>
            <a:pPr marL="1828800" marR="787400" lvl="0" indent="-762000" algn="just" rtl="0">
              <a:lnSpc>
                <a:spcPct val="132000"/>
              </a:lnSpc>
              <a:spcBef>
                <a:spcPts val="0"/>
              </a:spcBef>
              <a:spcAft>
                <a:spcPts val="0"/>
              </a:spcAft>
              <a:buClr>
                <a:srgbClr val="000000"/>
              </a:buClr>
              <a:buSzPts val="2400"/>
              <a:buFont typeface="Arial"/>
              <a:buChar char="●"/>
            </a:pPr>
            <a:r>
              <a:rPr lang="es-MX" sz="4800" b="0" i="1" u="none" strike="noStrike" cap="none">
                <a:solidFill>
                  <a:srgbClr val="000000"/>
                </a:solidFill>
                <a:latin typeface="Arial"/>
                <a:ea typeface="Arial"/>
                <a:cs typeface="Arial"/>
                <a:sym typeface="Arial"/>
              </a:rPr>
              <a:t>“se apoya el plan de INEGI de desarrollar documentación para (i) garantizar la aplicación consistente de la anonimización de datos y las normas y procedimientos para proteger la confidencialidad de los datos, (ii) especificar completamente los estándares y procedimientos para que las UE aseguren la privacidad de los informantes.”</a:t>
            </a:r>
            <a:endParaRPr sz="4800" b="0" i="1"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None/>
            </a:pP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Google Shape;275;p22"/>
          <p:cNvSpPr txBox="1">
            <a:spLocks noGrp="1"/>
          </p:cNvSpPr>
          <p:nvPr>
            <p:ph type="title"/>
          </p:nvPr>
        </p:nvSpPr>
        <p:spPr>
          <a:xfrm>
            <a:off x="6874032" y="12579800"/>
            <a:ext cx="16236600" cy="228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2000"/>
              <a:buNone/>
            </a:pPr>
            <a:r>
              <a:rPr lang="es-MX" sz="4000">
                <a:solidFill>
                  <a:srgbClr val="FFFFFF"/>
                </a:solidFill>
              </a:rPr>
              <a:t>Confidencialidad y protección de datos personales</a:t>
            </a:r>
            <a:endParaRPr sz="4000">
              <a:solidFill>
                <a:srgbClr val="FFFFFF"/>
              </a:solidFill>
            </a:endParaRPr>
          </a:p>
        </p:txBody>
      </p:sp>
      <p:sp>
        <p:nvSpPr>
          <p:cNvPr id="6" name="CuadroTexto 5"/>
          <p:cNvSpPr txBox="1"/>
          <p:nvPr/>
        </p:nvSpPr>
        <p:spPr>
          <a:xfrm>
            <a:off x="442453" y="722419"/>
            <a:ext cx="23272952" cy="1754326"/>
          </a:xfrm>
          <a:prstGeom prst="rect">
            <a:avLst/>
          </a:prstGeom>
          <a:solidFill>
            <a:schemeClr val="accent1">
              <a:lumMod val="50000"/>
            </a:schemeClr>
          </a:solidFill>
        </p:spPr>
        <p:txBody>
          <a:bodyPr wrap="square" rtlCol="0">
            <a:spAutoFit/>
          </a:bodyPr>
          <a:lstStyle/>
          <a:p>
            <a:pPr algn="ctr"/>
            <a:r>
              <a:rPr lang="es-MX" sz="5400" b="1" dirty="0" smtClean="0">
                <a:solidFill>
                  <a:schemeClr val="bg1"/>
                </a:solidFill>
                <a:latin typeface="+mn-lt"/>
                <a:ea typeface="Calibri" panose="020F0502020204030204" pitchFamily="34" charset="0"/>
                <a:cs typeface="Calibri" panose="020F0502020204030204" pitchFamily="34" charset="0"/>
              </a:rPr>
              <a:t>10. Informe </a:t>
            </a:r>
            <a:r>
              <a:rPr lang="es-MX" sz="5400" b="1" dirty="0">
                <a:solidFill>
                  <a:schemeClr val="bg1"/>
                </a:solidFill>
                <a:latin typeface="+mn-lt"/>
                <a:ea typeface="Calibri" panose="020F0502020204030204" pitchFamily="34" charset="0"/>
                <a:cs typeface="Calibri" panose="020F0502020204030204" pitchFamily="34" charset="0"/>
              </a:rPr>
              <a:t>del documento de confidencialidad y datos personales: propuesta para desarrollar la normatividad establecida en la LSNIEG.</a:t>
            </a:r>
            <a:endParaRPr lang="en-US" sz="5400" b="1" dirty="0">
              <a:solidFill>
                <a:schemeClr val="bg1"/>
              </a:solidFill>
              <a:latin typeface="+mn-lt"/>
            </a:endParaRPr>
          </a:p>
        </p:txBody>
      </p:sp>
      <p:sp>
        <p:nvSpPr>
          <p:cNvPr id="7" name="Rectángulo 6"/>
          <p:cNvSpPr/>
          <p:nvPr/>
        </p:nvSpPr>
        <p:spPr>
          <a:xfrm>
            <a:off x="2241756" y="3227095"/>
            <a:ext cx="20352774" cy="7725192"/>
          </a:xfrm>
          <a:prstGeom prst="rect">
            <a:avLst/>
          </a:prstGeom>
          <a:solidFill>
            <a:schemeClr val="accent1">
              <a:lumMod val="75000"/>
            </a:schemeClr>
          </a:solidFill>
        </p:spPr>
        <p:txBody>
          <a:bodyPr wrap="square">
            <a:spAutoFit/>
          </a:bodyPr>
          <a:lstStyle/>
          <a:p>
            <a:pPr lvl="0">
              <a:spcBef>
                <a:spcPts val="600"/>
              </a:spcBef>
              <a:spcAft>
                <a:spcPts val="600"/>
              </a:spcAft>
            </a:pPr>
            <a:r>
              <a:rPr lang="es-MX" sz="5400" dirty="0" smtClean="0">
                <a:solidFill>
                  <a:schemeClr val="bg1"/>
                </a:solidFill>
                <a:latin typeface="+mn-lt"/>
                <a:ea typeface="Calibri" panose="020F0502020204030204" pitchFamily="34" charset="0"/>
                <a:cs typeface="Calibri" panose="020F0502020204030204" pitchFamily="34" charset="0"/>
              </a:rPr>
              <a:t>Acuerdo</a:t>
            </a:r>
            <a:endParaRPr lang="es-MX" sz="5400" dirty="0">
              <a:solidFill>
                <a:schemeClr val="bg1"/>
              </a:solidFill>
              <a:latin typeface="+mn-lt"/>
              <a:ea typeface="Calibri" panose="020F0502020204030204" pitchFamily="34" charset="0"/>
              <a:cs typeface="Calibri" panose="020F0502020204030204" pitchFamily="34" charset="0"/>
            </a:endParaRPr>
          </a:p>
          <a:p>
            <a:pPr marL="1444625" lvl="0">
              <a:spcBef>
                <a:spcPts val="600"/>
              </a:spcBef>
              <a:spcAft>
                <a:spcPts val="600"/>
              </a:spcAft>
            </a:pPr>
            <a:r>
              <a:rPr lang="es-MX" sz="5400" dirty="0" smtClean="0">
                <a:solidFill>
                  <a:schemeClr val="bg1"/>
                </a:solidFill>
                <a:latin typeface="+mn-lt"/>
                <a:ea typeface="Calibri" panose="020F0502020204030204" pitchFamily="34" charset="0"/>
                <a:cs typeface="Calibri" panose="020F0502020204030204" pitchFamily="34" charset="0"/>
              </a:rPr>
              <a:t>Se creará un </a:t>
            </a:r>
            <a:r>
              <a:rPr lang="es-MX" sz="5400" dirty="0">
                <a:solidFill>
                  <a:schemeClr val="bg1"/>
                </a:solidFill>
                <a:latin typeface="+mn-lt"/>
                <a:ea typeface="Calibri" panose="020F0502020204030204" pitchFamily="34" charset="0"/>
                <a:cs typeface="Calibri" panose="020F0502020204030204" pitchFamily="34" charset="0"/>
              </a:rPr>
              <a:t>grupo de trabajo para proponer los instrumentos normativos </a:t>
            </a:r>
            <a:r>
              <a:rPr lang="es-MX" sz="5400" dirty="0" smtClean="0">
                <a:solidFill>
                  <a:schemeClr val="bg1"/>
                </a:solidFill>
                <a:latin typeface="+mn-lt"/>
                <a:ea typeface="Calibri" panose="020F0502020204030204" pitchFamily="34" charset="0"/>
                <a:cs typeface="Calibri" panose="020F0502020204030204" pitchFamily="34" charset="0"/>
              </a:rPr>
              <a:t>para </a:t>
            </a:r>
            <a:r>
              <a:rPr lang="es-MX" sz="5400" dirty="0">
                <a:solidFill>
                  <a:schemeClr val="bg1"/>
                </a:solidFill>
                <a:latin typeface="+mn-lt"/>
                <a:ea typeface="Calibri" panose="020F0502020204030204" pitchFamily="34" charset="0"/>
                <a:cs typeface="Calibri" panose="020F0502020204030204" pitchFamily="34" charset="0"/>
              </a:rPr>
              <a:t>salvaguardar la confidencialidad de los datos que proporcionan los informantes. Este grupo estará conformado por expertos en diseño conceptual estadístico y geográfico del INEGI.  El líder será el Director General Adjunto de Integración de Información con el apoyo técnico de la Coordinación de Asesores.</a:t>
            </a:r>
            <a:endParaRPr lang="es-MX" sz="5400" dirty="0">
              <a:solidFill>
                <a:schemeClr val="accent4"/>
              </a:solidFill>
              <a:latin typeface="+mn-lt"/>
              <a:ea typeface="Calibri" panose="020F0502020204030204" pitchFamily="34" charset="0"/>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84"/>
        <p:cNvGrpSpPr/>
        <p:nvPr/>
      </p:nvGrpSpPr>
      <p:grpSpPr>
        <a:xfrm>
          <a:off x="0" y="0"/>
          <a:ext cx="0" cy="0"/>
          <a:chOff x="0" y="0"/>
          <a:chExt cx="0" cy="0"/>
        </a:xfrm>
      </p:grpSpPr>
      <p:sp>
        <p:nvSpPr>
          <p:cNvPr id="285" name="Google Shape;285;p24"/>
          <p:cNvSpPr txBox="1">
            <a:spLocks noGrp="1"/>
          </p:cNvSpPr>
          <p:nvPr>
            <p:ph type="title"/>
          </p:nvPr>
        </p:nvSpPr>
        <p:spPr>
          <a:xfrm>
            <a:off x="569194" y="220418"/>
            <a:ext cx="21005701" cy="1223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200"/>
              <a:buNone/>
            </a:pPr>
            <a:r>
              <a:rPr lang="es-MX" sz="6600">
                <a:latin typeface="Arial"/>
                <a:ea typeface="Arial"/>
                <a:cs typeface="Arial"/>
                <a:sym typeface="Arial"/>
              </a:rPr>
              <a:t>Conclusiones</a:t>
            </a:r>
            <a:endParaRPr sz="6500">
              <a:solidFill>
                <a:srgbClr val="003056"/>
              </a:solidFill>
              <a:latin typeface="Arial"/>
              <a:ea typeface="Arial"/>
              <a:cs typeface="Arial"/>
              <a:sym typeface="Arial"/>
            </a:endParaRPr>
          </a:p>
        </p:txBody>
      </p:sp>
      <p:sp>
        <p:nvSpPr>
          <p:cNvPr id="286" name="Google Shape;286;p24"/>
          <p:cNvSpPr txBox="1">
            <a:spLocks noGrp="1"/>
          </p:cNvSpPr>
          <p:nvPr>
            <p:ph type="title"/>
          </p:nvPr>
        </p:nvSpPr>
        <p:spPr>
          <a:xfrm>
            <a:off x="6874032" y="12579800"/>
            <a:ext cx="16236600" cy="228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2000"/>
              <a:buNone/>
            </a:pPr>
            <a:r>
              <a:rPr lang="es-MX" sz="4000">
                <a:solidFill>
                  <a:srgbClr val="FFFFFF"/>
                </a:solidFill>
              </a:rPr>
              <a:t>Confidencialidad y protección de datos personales</a:t>
            </a:r>
            <a:endParaRPr sz="4000">
              <a:solidFill>
                <a:srgbClr val="FFFFFF"/>
              </a:solidFill>
            </a:endParaRPr>
          </a:p>
        </p:txBody>
      </p:sp>
      <p:grpSp>
        <p:nvGrpSpPr>
          <p:cNvPr id="287" name="Google Shape;287;p24"/>
          <p:cNvGrpSpPr/>
          <p:nvPr/>
        </p:nvGrpSpPr>
        <p:grpSpPr>
          <a:xfrm>
            <a:off x="1530350" y="2194890"/>
            <a:ext cx="20320001" cy="8449920"/>
            <a:chOff x="0" y="23190"/>
            <a:chExt cx="20320001" cy="8449920"/>
          </a:xfrm>
        </p:grpSpPr>
        <p:sp>
          <p:nvSpPr>
            <p:cNvPr id="288" name="Google Shape;288;p24"/>
            <p:cNvSpPr/>
            <p:nvPr/>
          </p:nvSpPr>
          <p:spPr>
            <a:xfrm>
              <a:off x="0" y="731670"/>
              <a:ext cx="20320001" cy="1209600"/>
            </a:xfrm>
            <a:prstGeom prst="rect">
              <a:avLst/>
            </a:prstGeom>
            <a:solidFill>
              <a:srgbClr val="CACACA">
                <a:alpha val="89803"/>
              </a:srgb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4"/>
            <p:cNvSpPr/>
            <p:nvPr/>
          </p:nvSpPr>
          <p:spPr>
            <a:xfrm>
              <a:off x="1016000" y="23190"/>
              <a:ext cx="14224000" cy="1416960"/>
            </a:xfrm>
            <a:prstGeom prst="roundRect">
              <a:avLst>
                <a:gd name="adj"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4"/>
            <p:cNvSpPr txBox="1"/>
            <p:nvPr/>
          </p:nvSpPr>
          <p:spPr>
            <a:xfrm>
              <a:off x="1085170" y="92360"/>
              <a:ext cx="14085660" cy="1278620"/>
            </a:xfrm>
            <a:prstGeom prst="rect">
              <a:avLst/>
            </a:prstGeom>
            <a:noFill/>
            <a:ln>
              <a:noFill/>
            </a:ln>
          </p:spPr>
          <p:txBody>
            <a:bodyPr spcFirstLastPara="1" wrap="square" lIns="537625" tIns="0" rIns="537625" bIns="0" anchor="ctr" anchorCtr="0">
              <a:noAutofit/>
            </a:bodyPr>
            <a:lstStyle/>
            <a:p>
              <a:pPr marL="0" marR="0" lvl="0" indent="0" algn="l" rtl="0">
                <a:lnSpc>
                  <a:spcPct val="90000"/>
                </a:lnSpc>
                <a:spcBef>
                  <a:spcPts val="0"/>
                </a:spcBef>
                <a:spcAft>
                  <a:spcPts val="0"/>
                </a:spcAft>
                <a:buClr>
                  <a:srgbClr val="000000"/>
                </a:buClr>
                <a:buSzPts val="2800"/>
                <a:buFont typeface="Arial"/>
                <a:buNone/>
              </a:pPr>
              <a:r>
                <a:rPr lang="es-MX" sz="2800" b="0" i="0" u="none" strike="noStrike" cap="none">
                  <a:latin typeface="Arial"/>
                  <a:ea typeface="Arial"/>
                  <a:cs typeface="Arial"/>
                  <a:sym typeface="Arial"/>
                </a:rPr>
                <a:t>El marco jurídico vigente del SNIEG tiene un alto nivel de abstracción respecto de los mecanismos de confidencialidad y protección de datos personales.</a:t>
              </a:r>
              <a:endParaRPr sz="2800" b="0" i="0" u="none" strike="noStrike" cap="none">
                <a:latin typeface="Arial"/>
                <a:ea typeface="Arial"/>
                <a:cs typeface="Arial"/>
                <a:sym typeface="Arial"/>
              </a:endParaRPr>
            </a:p>
          </p:txBody>
        </p:sp>
        <p:sp>
          <p:nvSpPr>
            <p:cNvPr id="291" name="Google Shape;291;p24"/>
            <p:cNvSpPr/>
            <p:nvPr/>
          </p:nvSpPr>
          <p:spPr>
            <a:xfrm>
              <a:off x="0" y="2908950"/>
              <a:ext cx="20320001" cy="1209600"/>
            </a:xfrm>
            <a:prstGeom prst="rect">
              <a:avLst/>
            </a:prstGeom>
            <a:solidFill>
              <a:srgbClr val="CACACA">
                <a:alpha val="89803"/>
              </a:srgb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4"/>
            <p:cNvSpPr/>
            <p:nvPr/>
          </p:nvSpPr>
          <p:spPr>
            <a:xfrm>
              <a:off x="1016000" y="2200470"/>
              <a:ext cx="14224000" cy="1416960"/>
            </a:xfrm>
            <a:prstGeom prst="roundRect">
              <a:avLst>
                <a:gd name="adj"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4"/>
            <p:cNvSpPr txBox="1"/>
            <p:nvPr/>
          </p:nvSpPr>
          <p:spPr>
            <a:xfrm>
              <a:off x="1085170" y="2269640"/>
              <a:ext cx="14085660" cy="1278620"/>
            </a:xfrm>
            <a:prstGeom prst="rect">
              <a:avLst/>
            </a:prstGeom>
            <a:noFill/>
            <a:ln>
              <a:noFill/>
            </a:ln>
          </p:spPr>
          <p:txBody>
            <a:bodyPr spcFirstLastPara="1" wrap="square" lIns="537625" tIns="0" rIns="537625" bIns="0" anchor="ctr" anchorCtr="0">
              <a:noAutofit/>
            </a:bodyPr>
            <a:lstStyle/>
            <a:p>
              <a:pPr marL="0" marR="0" lvl="0" indent="0" algn="just" rtl="0">
                <a:lnSpc>
                  <a:spcPct val="90000"/>
                </a:lnSpc>
                <a:spcBef>
                  <a:spcPts val="0"/>
                </a:spcBef>
                <a:spcAft>
                  <a:spcPts val="0"/>
                </a:spcAft>
                <a:buClr>
                  <a:srgbClr val="000000"/>
                </a:buClr>
                <a:buSzPts val="2800"/>
                <a:buFont typeface="Arial"/>
                <a:buNone/>
              </a:pPr>
              <a:r>
                <a:rPr lang="es-MX" sz="2800" b="0" i="0" u="none" strike="noStrike" cap="none">
                  <a:latin typeface="Arial"/>
                  <a:ea typeface="Arial"/>
                  <a:cs typeface="Arial"/>
                  <a:sym typeface="Arial"/>
                </a:rPr>
                <a:t>El marco normativo nacional e internacional ha evolucionado en forma significativa en los últimos años.</a:t>
              </a:r>
              <a:endParaRPr/>
            </a:p>
          </p:txBody>
        </p:sp>
        <p:sp>
          <p:nvSpPr>
            <p:cNvPr id="294" name="Google Shape;294;p24"/>
            <p:cNvSpPr/>
            <p:nvPr/>
          </p:nvSpPr>
          <p:spPr>
            <a:xfrm>
              <a:off x="0" y="5086230"/>
              <a:ext cx="20320001" cy="1209600"/>
            </a:xfrm>
            <a:prstGeom prst="rect">
              <a:avLst/>
            </a:prstGeom>
            <a:solidFill>
              <a:srgbClr val="CACACA">
                <a:alpha val="89803"/>
              </a:srgb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4"/>
            <p:cNvSpPr/>
            <p:nvPr/>
          </p:nvSpPr>
          <p:spPr>
            <a:xfrm>
              <a:off x="1016000" y="4377750"/>
              <a:ext cx="14224000" cy="1416960"/>
            </a:xfrm>
            <a:prstGeom prst="roundRect">
              <a:avLst>
                <a:gd name="adj"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4"/>
            <p:cNvSpPr txBox="1"/>
            <p:nvPr/>
          </p:nvSpPr>
          <p:spPr>
            <a:xfrm>
              <a:off x="1085170" y="4446920"/>
              <a:ext cx="14085660" cy="1278620"/>
            </a:xfrm>
            <a:prstGeom prst="rect">
              <a:avLst/>
            </a:prstGeom>
            <a:noFill/>
            <a:ln>
              <a:noFill/>
            </a:ln>
          </p:spPr>
          <p:txBody>
            <a:bodyPr spcFirstLastPara="1" wrap="square" lIns="537625" tIns="0" rIns="537625" bIns="0" anchor="ctr" anchorCtr="0">
              <a:noAutofit/>
            </a:bodyPr>
            <a:lstStyle/>
            <a:p>
              <a:pPr marL="0" marR="0" lvl="0" indent="0" algn="l" rtl="0">
                <a:lnSpc>
                  <a:spcPct val="90000"/>
                </a:lnSpc>
                <a:spcBef>
                  <a:spcPts val="0"/>
                </a:spcBef>
                <a:spcAft>
                  <a:spcPts val="0"/>
                </a:spcAft>
                <a:buClr>
                  <a:srgbClr val="000000"/>
                </a:buClr>
                <a:buSzPts val="2800"/>
                <a:buFont typeface="Arial"/>
                <a:buNone/>
              </a:pPr>
              <a:r>
                <a:rPr lang="es-MX" sz="2800" b="0" i="0" u="none" strike="noStrike" cap="none">
                  <a:latin typeface="Arial"/>
                  <a:ea typeface="Arial"/>
                  <a:cs typeface="Arial"/>
                  <a:sym typeface="Arial"/>
                </a:rPr>
                <a:t>Es conveniente establecer un marco de referencia que garantice la aplicación estandarizada de mecanismos para salvaguardar la confidencialidad y la protección de los datos.</a:t>
              </a:r>
              <a:endParaRPr sz="2800" b="0" i="0" u="none" strike="noStrike" cap="none">
                <a:latin typeface="Arial"/>
                <a:ea typeface="Arial"/>
                <a:cs typeface="Arial"/>
                <a:sym typeface="Arial"/>
              </a:endParaRPr>
            </a:p>
          </p:txBody>
        </p:sp>
        <p:sp>
          <p:nvSpPr>
            <p:cNvPr id="297" name="Google Shape;297;p24"/>
            <p:cNvSpPr/>
            <p:nvPr/>
          </p:nvSpPr>
          <p:spPr>
            <a:xfrm>
              <a:off x="0" y="7263510"/>
              <a:ext cx="20320001" cy="1209600"/>
            </a:xfrm>
            <a:prstGeom prst="rect">
              <a:avLst/>
            </a:prstGeom>
            <a:solidFill>
              <a:srgbClr val="CACACA">
                <a:alpha val="89803"/>
              </a:srgbClr>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4"/>
            <p:cNvSpPr/>
            <p:nvPr/>
          </p:nvSpPr>
          <p:spPr>
            <a:xfrm>
              <a:off x="1016000" y="6555029"/>
              <a:ext cx="14224000" cy="1416960"/>
            </a:xfrm>
            <a:prstGeom prst="roundRect">
              <a:avLst>
                <a:gd name="adj"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4"/>
            <p:cNvSpPr txBox="1"/>
            <p:nvPr/>
          </p:nvSpPr>
          <p:spPr>
            <a:xfrm>
              <a:off x="1085170" y="6624199"/>
              <a:ext cx="14085660" cy="1278620"/>
            </a:xfrm>
            <a:prstGeom prst="rect">
              <a:avLst/>
            </a:prstGeom>
            <a:noFill/>
            <a:ln>
              <a:noFill/>
            </a:ln>
          </p:spPr>
          <p:txBody>
            <a:bodyPr spcFirstLastPara="1" wrap="square" lIns="537625" tIns="0" rIns="537625" bIns="0" anchor="ctr" anchorCtr="0">
              <a:noAutofit/>
            </a:bodyPr>
            <a:lstStyle/>
            <a:p>
              <a:pPr marL="0" marR="0" lvl="0" indent="0" algn="l" rtl="0">
                <a:lnSpc>
                  <a:spcPct val="90000"/>
                </a:lnSpc>
                <a:spcBef>
                  <a:spcPts val="0"/>
                </a:spcBef>
                <a:spcAft>
                  <a:spcPts val="0"/>
                </a:spcAft>
                <a:buClr>
                  <a:srgbClr val="000000"/>
                </a:buClr>
                <a:buSzPts val="2800"/>
                <a:buFont typeface="Arial"/>
                <a:buNone/>
              </a:pPr>
              <a:r>
                <a:rPr lang="es-MX" sz="2800" b="0" i="0" u="none" strike="noStrike" cap="none">
                  <a:latin typeface="Arial"/>
                  <a:ea typeface="Arial"/>
                  <a:cs typeface="Arial"/>
                  <a:sym typeface="Arial"/>
                </a:rPr>
                <a:t>Se propone evaluar la conveniencia de desarrollar la normatividad que materialice las Reglas especificadas en el Art. 47 de la LSNIEG.</a:t>
              </a:r>
              <a:endParaRPr sz="2800" b="0" i="0" u="none" strike="noStrike" cap="none">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303"/>
        <p:cNvGrpSpPr/>
        <p:nvPr/>
      </p:nvGrpSpPr>
      <p:grpSpPr>
        <a:xfrm>
          <a:off x="0" y="0"/>
          <a:ext cx="0" cy="0"/>
          <a:chOff x="0" y="0"/>
          <a:chExt cx="0" cy="0"/>
        </a:xfrm>
      </p:grpSpPr>
      <p:sp>
        <p:nvSpPr>
          <p:cNvPr id="304" name="Google Shape;304;p25"/>
          <p:cNvSpPr txBox="1">
            <a:spLocks noGrp="1"/>
          </p:cNvSpPr>
          <p:nvPr>
            <p:ph type="title"/>
          </p:nvPr>
        </p:nvSpPr>
        <p:spPr>
          <a:xfrm>
            <a:off x="473725" y="209550"/>
            <a:ext cx="21005701" cy="110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200"/>
              <a:buNone/>
            </a:pPr>
            <a:r>
              <a:rPr lang="es-MX" sz="6500">
                <a:solidFill>
                  <a:srgbClr val="003056"/>
                </a:solidFill>
              </a:rPr>
              <a:t>Ley del SNIEG.</a:t>
            </a:r>
            <a:endParaRPr sz="6500">
              <a:solidFill>
                <a:srgbClr val="003056"/>
              </a:solidFill>
            </a:endParaRPr>
          </a:p>
        </p:txBody>
      </p:sp>
      <p:sp>
        <p:nvSpPr>
          <p:cNvPr id="305" name="Google Shape;305;p25"/>
          <p:cNvSpPr txBox="1">
            <a:spLocks noGrp="1"/>
          </p:cNvSpPr>
          <p:nvPr>
            <p:ph type="title"/>
          </p:nvPr>
        </p:nvSpPr>
        <p:spPr>
          <a:xfrm>
            <a:off x="6874032" y="12579800"/>
            <a:ext cx="16236600" cy="228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2000"/>
              <a:buNone/>
            </a:pPr>
            <a:r>
              <a:rPr lang="es-MX" sz="4000">
                <a:solidFill>
                  <a:srgbClr val="FFFFFF"/>
                </a:solidFill>
              </a:rPr>
              <a:t>Confidencialidad y protección de datos personales</a:t>
            </a:r>
            <a:endParaRPr sz="4000">
              <a:solidFill>
                <a:srgbClr val="FFFFFF"/>
              </a:solidFill>
            </a:endParaRPr>
          </a:p>
        </p:txBody>
      </p:sp>
      <p:grpSp>
        <p:nvGrpSpPr>
          <p:cNvPr id="306" name="Google Shape;306;p25"/>
          <p:cNvGrpSpPr/>
          <p:nvPr/>
        </p:nvGrpSpPr>
        <p:grpSpPr>
          <a:xfrm>
            <a:off x="1225550" y="1443731"/>
            <a:ext cx="14947898" cy="10000919"/>
            <a:chOff x="0" y="4398"/>
            <a:chExt cx="14947898" cy="10000919"/>
          </a:xfrm>
        </p:grpSpPr>
        <p:sp>
          <p:nvSpPr>
            <p:cNvPr id="307" name="Google Shape;307;p25"/>
            <p:cNvSpPr/>
            <p:nvPr/>
          </p:nvSpPr>
          <p:spPr>
            <a:xfrm rot="5400000">
              <a:off x="9395269" y="-3817302"/>
              <a:ext cx="1538602" cy="9566656"/>
            </a:xfrm>
            <a:prstGeom prst="round2SameRect">
              <a:avLst>
                <a:gd name="adj1" fmla="val 16667"/>
                <a:gd name="adj2" fmla="val 0"/>
              </a:avLst>
            </a:prstGeom>
            <a:solidFill>
              <a:srgbClr val="CADFFF">
                <a:alpha val="89803"/>
              </a:srgbClr>
            </a:solidFill>
            <a:ln w="25400" cap="flat" cmpd="sng">
              <a:solidFill>
                <a:srgbClr val="CADFF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5"/>
            <p:cNvSpPr txBox="1"/>
            <p:nvPr/>
          </p:nvSpPr>
          <p:spPr>
            <a:xfrm>
              <a:off x="5381243" y="271833"/>
              <a:ext cx="9491548" cy="1388386"/>
            </a:xfrm>
            <a:prstGeom prst="rect">
              <a:avLst/>
            </a:prstGeom>
            <a:noFill/>
            <a:ln>
              <a:noFill/>
            </a:ln>
          </p:spPr>
          <p:txBody>
            <a:bodyPr spcFirstLastPara="1" wrap="square" lIns="121900" tIns="60950" rIns="121900" bIns="60950" anchor="ctr" anchorCtr="0">
              <a:noAutofit/>
            </a:bodyPr>
            <a:lstStyle/>
            <a:p>
              <a:pPr marL="285750" marR="0" lvl="1" indent="-285750" algn="just" rtl="0">
                <a:lnSpc>
                  <a:spcPct val="90000"/>
                </a:lnSpc>
                <a:spcBef>
                  <a:spcPts val="0"/>
                </a:spcBef>
                <a:spcAft>
                  <a:spcPts val="0"/>
                </a:spcAft>
                <a:buClr>
                  <a:srgbClr val="000000"/>
                </a:buClr>
                <a:buSzPts val="3200"/>
                <a:buFont typeface="Arial"/>
                <a:buChar char="•"/>
              </a:pPr>
              <a:r>
                <a:rPr lang="es-MX" sz="3200" b="0" i="0" u="none" strike="noStrike" cap="none" dirty="0">
                  <a:solidFill>
                    <a:srgbClr val="000000"/>
                  </a:solidFill>
                  <a:latin typeface="Arial"/>
                  <a:ea typeface="Arial"/>
                  <a:cs typeface="Arial"/>
                  <a:sym typeface="Arial"/>
                </a:rPr>
                <a:t>Los datos que proporcionen los Informantes del Sistema serán estrictamente confidenciales y no podrán utilizarse para otro fin.</a:t>
              </a:r>
              <a:endParaRPr dirty="0"/>
            </a:p>
          </p:txBody>
        </p:sp>
        <p:sp>
          <p:nvSpPr>
            <p:cNvPr id="309" name="Google Shape;309;p25"/>
            <p:cNvSpPr/>
            <p:nvPr/>
          </p:nvSpPr>
          <p:spPr>
            <a:xfrm>
              <a:off x="0" y="4398"/>
              <a:ext cx="5381244" cy="1923253"/>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5"/>
            <p:cNvSpPr txBox="1"/>
            <p:nvPr/>
          </p:nvSpPr>
          <p:spPr>
            <a:xfrm>
              <a:off x="93885" y="98283"/>
              <a:ext cx="5193474" cy="1735483"/>
            </a:xfrm>
            <a:prstGeom prst="rect">
              <a:avLst/>
            </a:prstGeom>
            <a:noFill/>
            <a:ln>
              <a:noFill/>
            </a:ln>
          </p:spPr>
          <p:txBody>
            <a:bodyPr spcFirstLastPara="1" wrap="square" lIns="247650" tIns="123825" rIns="247650" bIns="123825" anchor="ctr" anchorCtr="0">
              <a:noAutofit/>
            </a:bodyPr>
            <a:lstStyle/>
            <a:p>
              <a:pPr marL="0" marR="0" lvl="0" indent="0" algn="ctr" rtl="0">
                <a:lnSpc>
                  <a:spcPct val="90000"/>
                </a:lnSpc>
                <a:spcBef>
                  <a:spcPts val="0"/>
                </a:spcBef>
                <a:spcAft>
                  <a:spcPts val="0"/>
                </a:spcAft>
                <a:buClr>
                  <a:srgbClr val="000000"/>
                </a:buClr>
                <a:buSzPts val="6500"/>
                <a:buFont typeface="Arial"/>
                <a:buNone/>
              </a:pPr>
              <a:r>
                <a:rPr lang="es-MX" sz="6500" b="0" i="0" u="none" strike="noStrike" cap="none">
                  <a:solidFill>
                    <a:schemeClr val="lt1"/>
                  </a:solidFill>
                  <a:latin typeface="Arial"/>
                  <a:ea typeface="Arial"/>
                  <a:cs typeface="Arial"/>
                  <a:sym typeface="Arial"/>
                </a:rPr>
                <a:t>Art. 37</a:t>
              </a:r>
              <a:endParaRPr/>
            </a:p>
          </p:txBody>
        </p:sp>
        <p:sp>
          <p:nvSpPr>
            <p:cNvPr id="311" name="Google Shape;311;p25"/>
            <p:cNvSpPr/>
            <p:nvPr/>
          </p:nvSpPr>
          <p:spPr>
            <a:xfrm rot="5400000">
              <a:off x="9395269" y="-1797885"/>
              <a:ext cx="1538602" cy="9566656"/>
            </a:xfrm>
            <a:prstGeom prst="round2SameRect">
              <a:avLst>
                <a:gd name="adj1" fmla="val 16667"/>
                <a:gd name="adj2" fmla="val 0"/>
              </a:avLst>
            </a:prstGeom>
            <a:solidFill>
              <a:srgbClr val="CADFFF">
                <a:alpha val="89803"/>
              </a:srgbClr>
            </a:solidFill>
            <a:ln w="25400" cap="flat" cmpd="sng">
              <a:solidFill>
                <a:srgbClr val="CADFF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5"/>
            <p:cNvSpPr txBox="1"/>
            <p:nvPr/>
          </p:nvSpPr>
          <p:spPr>
            <a:xfrm>
              <a:off x="5381243" y="2291250"/>
              <a:ext cx="9491548" cy="1388386"/>
            </a:xfrm>
            <a:prstGeom prst="rect">
              <a:avLst/>
            </a:prstGeom>
            <a:noFill/>
            <a:ln>
              <a:noFill/>
            </a:ln>
          </p:spPr>
          <p:txBody>
            <a:bodyPr spcFirstLastPara="1" wrap="square" lIns="121900" tIns="60950" rIns="121900" bIns="60950" anchor="ctr" anchorCtr="0">
              <a:noAutofit/>
            </a:bodyPr>
            <a:lstStyle/>
            <a:p>
              <a:pPr marL="285750" marR="0" lvl="1" indent="-285750" algn="l" rtl="0">
                <a:lnSpc>
                  <a:spcPct val="90000"/>
                </a:lnSpc>
                <a:spcBef>
                  <a:spcPts val="0"/>
                </a:spcBef>
                <a:spcAft>
                  <a:spcPts val="0"/>
                </a:spcAft>
                <a:buClr>
                  <a:srgbClr val="000000"/>
                </a:buClr>
                <a:buSzPts val="3200"/>
                <a:buFont typeface="Arial"/>
                <a:buChar char="•"/>
              </a:pPr>
              <a:r>
                <a:rPr lang="es-MX" sz="3200" b="0" i="0" u="none" strike="noStrike" cap="none">
                  <a:solidFill>
                    <a:srgbClr val="000000"/>
                  </a:solidFill>
                  <a:latin typeface="Arial"/>
                  <a:ea typeface="Arial"/>
                  <a:cs typeface="Arial"/>
                  <a:sym typeface="Arial"/>
                </a:rPr>
                <a:t>Principios de confidencialidad y reserva.</a:t>
              </a:r>
              <a:endParaRPr/>
            </a:p>
          </p:txBody>
        </p:sp>
        <p:sp>
          <p:nvSpPr>
            <p:cNvPr id="313" name="Google Shape;313;p25"/>
            <p:cNvSpPr/>
            <p:nvPr/>
          </p:nvSpPr>
          <p:spPr>
            <a:xfrm>
              <a:off x="0" y="2023815"/>
              <a:ext cx="5381244" cy="1923253"/>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5"/>
            <p:cNvSpPr txBox="1"/>
            <p:nvPr/>
          </p:nvSpPr>
          <p:spPr>
            <a:xfrm>
              <a:off x="93885" y="2117700"/>
              <a:ext cx="5193474" cy="1735483"/>
            </a:xfrm>
            <a:prstGeom prst="rect">
              <a:avLst/>
            </a:prstGeom>
            <a:noFill/>
            <a:ln>
              <a:noFill/>
            </a:ln>
          </p:spPr>
          <p:txBody>
            <a:bodyPr spcFirstLastPara="1" wrap="square" lIns="247650" tIns="123825" rIns="247650" bIns="123825" anchor="ctr" anchorCtr="0">
              <a:noAutofit/>
            </a:bodyPr>
            <a:lstStyle/>
            <a:p>
              <a:pPr marL="0" marR="0" lvl="0" indent="0" algn="ctr" rtl="0">
                <a:lnSpc>
                  <a:spcPct val="90000"/>
                </a:lnSpc>
                <a:spcBef>
                  <a:spcPts val="0"/>
                </a:spcBef>
                <a:spcAft>
                  <a:spcPts val="0"/>
                </a:spcAft>
                <a:buClr>
                  <a:srgbClr val="000000"/>
                </a:buClr>
                <a:buSzPts val="6500"/>
                <a:buFont typeface="Arial"/>
                <a:buNone/>
              </a:pPr>
              <a:r>
                <a:rPr lang="es-MX" sz="6500" b="0" i="0" u="none" strike="noStrike" cap="none">
                  <a:solidFill>
                    <a:schemeClr val="lt1"/>
                  </a:solidFill>
                  <a:latin typeface="Arial"/>
                  <a:ea typeface="Arial"/>
                  <a:cs typeface="Arial"/>
                  <a:sym typeface="Arial"/>
                </a:rPr>
                <a:t>Art. 38</a:t>
              </a:r>
              <a:endParaRPr/>
            </a:p>
          </p:txBody>
        </p:sp>
        <p:sp>
          <p:nvSpPr>
            <p:cNvPr id="315" name="Google Shape;315;p25"/>
            <p:cNvSpPr/>
            <p:nvPr/>
          </p:nvSpPr>
          <p:spPr>
            <a:xfrm rot="5400000">
              <a:off x="9395269" y="221530"/>
              <a:ext cx="1538602" cy="9566656"/>
            </a:xfrm>
            <a:prstGeom prst="round2SameRect">
              <a:avLst>
                <a:gd name="adj1" fmla="val 16667"/>
                <a:gd name="adj2" fmla="val 0"/>
              </a:avLst>
            </a:prstGeom>
            <a:solidFill>
              <a:srgbClr val="CADFFF">
                <a:alpha val="89803"/>
              </a:srgbClr>
            </a:solidFill>
            <a:ln w="25400" cap="flat" cmpd="sng">
              <a:solidFill>
                <a:srgbClr val="CADFF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5"/>
            <p:cNvSpPr txBox="1"/>
            <p:nvPr/>
          </p:nvSpPr>
          <p:spPr>
            <a:xfrm>
              <a:off x="5381243" y="4310665"/>
              <a:ext cx="9491548" cy="1388386"/>
            </a:xfrm>
            <a:prstGeom prst="rect">
              <a:avLst/>
            </a:prstGeom>
            <a:noFill/>
            <a:ln>
              <a:noFill/>
            </a:ln>
          </p:spPr>
          <p:txBody>
            <a:bodyPr spcFirstLastPara="1" wrap="square" lIns="121900" tIns="60950" rIns="121900" bIns="60950" anchor="ctr" anchorCtr="0">
              <a:noAutofit/>
            </a:bodyPr>
            <a:lstStyle/>
            <a:p>
              <a:pPr marL="285750" marR="0" lvl="1" indent="-285750" algn="just" rtl="0">
                <a:lnSpc>
                  <a:spcPct val="90000"/>
                </a:lnSpc>
                <a:spcBef>
                  <a:spcPts val="0"/>
                </a:spcBef>
                <a:spcAft>
                  <a:spcPts val="0"/>
                </a:spcAft>
                <a:buClr>
                  <a:srgbClr val="000000"/>
                </a:buClr>
                <a:buSzPts val="3200"/>
                <a:buFont typeface="Arial"/>
                <a:buChar char="•"/>
              </a:pPr>
              <a:r>
                <a:rPr lang="es-MX" sz="3200" b="0" i="0" u="none" strike="noStrike" cap="none">
                  <a:solidFill>
                    <a:srgbClr val="000000"/>
                  </a:solidFill>
                  <a:latin typeface="Arial"/>
                  <a:ea typeface="Arial"/>
                  <a:cs typeface="Arial"/>
                  <a:sym typeface="Arial"/>
                </a:rPr>
                <a:t>Obligación de las UE para respetar confidencialidad y reserva.</a:t>
              </a:r>
              <a:endParaRPr/>
            </a:p>
          </p:txBody>
        </p:sp>
        <p:sp>
          <p:nvSpPr>
            <p:cNvPr id="317" name="Google Shape;317;p25"/>
            <p:cNvSpPr/>
            <p:nvPr/>
          </p:nvSpPr>
          <p:spPr>
            <a:xfrm>
              <a:off x="0" y="4043231"/>
              <a:ext cx="5381244" cy="1923253"/>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5"/>
            <p:cNvSpPr txBox="1"/>
            <p:nvPr/>
          </p:nvSpPr>
          <p:spPr>
            <a:xfrm>
              <a:off x="93885" y="4137116"/>
              <a:ext cx="5193474" cy="1735483"/>
            </a:xfrm>
            <a:prstGeom prst="rect">
              <a:avLst/>
            </a:prstGeom>
            <a:noFill/>
            <a:ln>
              <a:noFill/>
            </a:ln>
          </p:spPr>
          <p:txBody>
            <a:bodyPr spcFirstLastPara="1" wrap="square" lIns="247650" tIns="123825" rIns="247650" bIns="123825" anchor="ctr" anchorCtr="0">
              <a:noAutofit/>
            </a:bodyPr>
            <a:lstStyle/>
            <a:p>
              <a:pPr marL="0" marR="0" lvl="0" indent="0" algn="ctr" rtl="0">
                <a:lnSpc>
                  <a:spcPct val="90000"/>
                </a:lnSpc>
                <a:spcBef>
                  <a:spcPts val="0"/>
                </a:spcBef>
                <a:spcAft>
                  <a:spcPts val="0"/>
                </a:spcAft>
                <a:buClr>
                  <a:srgbClr val="000000"/>
                </a:buClr>
                <a:buSzPts val="6500"/>
                <a:buFont typeface="Arial"/>
                <a:buNone/>
              </a:pPr>
              <a:r>
                <a:rPr lang="es-MX" sz="6500" b="0" i="0" u="none" strike="noStrike" cap="none">
                  <a:solidFill>
                    <a:schemeClr val="lt1"/>
                  </a:solidFill>
                  <a:latin typeface="Arial"/>
                  <a:ea typeface="Arial"/>
                  <a:cs typeface="Arial"/>
                  <a:sym typeface="Arial"/>
                </a:rPr>
                <a:t>Art. 46</a:t>
              </a:r>
              <a:endParaRPr/>
            </a:p>
          </p:txBody>
        </p:sp>
        <p:sp>
          <p:nvSpPr>
            <p:cNvPr id="319" name="Google Shape;319;p25"/>
            <p:cNvSpPr/>
            <p:nvPr/>
          </p:nvSpPr>
          <p:spPr>
            <a:xfrm rot="5400000">
              <a:off x="9395269" y="2240946"/>
              <a:ext cx="1538602" cy="9566656"/>
            </a:xfrm>
            <a:prstGeom prst="round2SameRect">
              <a:avLst>
                <a:gd name="adj1" fmla="val 16667"/>
                <a:gd name="adj2" fmla="val 0"/>
              </a:avLst>
            </a:prstGeom>
            <a:solidFill>
              <a:srgbClr val="CADFFF">
                <a:alpha val="89803"/>
              </a:srgbClr>
            </a:solidFill>
            <a:ln w="25400" cap="flat" cmpd="sng">
              <a:solidFill>
                <a:srgbClr val="CADFF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5"/>
            <p:cNvSpPr txBox="1"/>
            <p:nvPr/>
          </p:nvSpPr>
          <p:spPr>
            <a:xfrm>
              <a:off x="5381243" y="6330081"/>
              <a:ext cx="9491548" cy="1388386"/>
            </a:xfrm>
            <a:prstGeom prst="rect">
              <a:avLst/>
            </a:prstGeom>
            <a:noFill/>
            <a:ln>
              <a:noFill/>
            </a:ln>
          </p:spPr>
          <p:txBody>
            <a:bodyPr spcFirstLastPara="1" wrap="square" lIns="121900" tIns="60950" rIns="121900" bIns="60950" anchor="ctr" anchorCtr="0">
              <a:noAutofit/>
            </a:bodyPr>
            <a:lstStyle/>
            <a:p>
              <a:pPr marL="285750" marR="0" lvl="1" indent="-285750" algn="just" rtl="0">
                <a:lnSpc>
                  <a:spcPct val="90000"/>
                </a:lnSpc>
                <a:spcBef>
                  <a:spcPts val="0"/>
                </a:spcBef>
                <a:spcAft>
                  <a:spcPts val="0"/>
                </a:spcAft>
                <a:buClr>
                  <a:srgbClr val="000000"/>
                </a:buClr>
                <a:buSzPts val="3200"/>
                <a:buFont typeface="Arial"/>
                <a:buChar char="•"/>
              </a:pPr>
              <a:r>
                <a:rPr lang="es-MX" sz="3200" b="0" i="0" u="none" strike="noStrike" cap="none">
                  <a:solidFill>
                    <a:srgbClr val="000000"/>
                  </a:solidFill>
                  <a:latin typeface="Arial"/>
                  <a:ea typeface="Arial"/>
                  <a:cs typeface="Arial"/>
                  <a:sym typeface="Arial"/>
                </a:rPr>
                <a:t>Los datos serán confidenciales términos de la LSNIEG y de las Reglas Generales.</a:t>
              </a:r>
              <a:endParaRPr/>
            </a:p>
          </p:txBody>
        </p:sp>
        <p:sp>
          <p:nvSpPr>
            <p:cNvPr id="321" name="Google Shape;321;p25"/>
            <p:cNvSpPr/>
            <p:nvPr/>
          </p:nvSpPr>
          <p:spPr>
            <a:xfrm>
              <a:off x="0" y="6062648"/>
              <a:ext cx="5381244" cy="1923253"/>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5"/>
            <p:cNvSpPr txBox="1"/>
            <p:nvPr/>
          </p:nvSpPr>
          <p:spPr>
            <a:xfrm>
              <a:off x="93885" y="6156533"/>
              <a:ext cx="5193474" cy="1735483"/>
            </a:xfrm>
            <a:prstGeom prst="rect">
              <a:avLst/>
            </a:prstGeom>
            <a:noFill/>
            <a:ln>
              <a:noFill/>
            </a:ln>
          </p:spPr>
          <p:txBody>
            <a:bodyPr spcFirstLastPara="1" wrap="square" lIns="247650" tIns="123825" rIns="247650" bIns="123825" anchor="ctr" anchorCtr="0">
              <a:noAutofit/>
            </a:bodyPr>
            <a:lstStyle/>
            <a:p>
              <a:pPr marL="0" marR="0" lvl="0" indent="0" algn="ctr" rtl="0">
                <a:lnSpc>
                  <a:spcPct val="90000"/>
                </a:lnSpc>
                <a:spcBef>
                  <a:spcPts val="0"/>
                </a:spcBef>
                <a:spcAft>
                  <a:spcPts val="0"/>
                </a:spcAft>
                <a:buClr>
                  <a:srgbClr val="000000"/>
                </a:buClr>
                <a:buSzPts val="6500"/>
                <a:buFont typeface="Arial"/>
                <a:buNone/>
              </a:pPr>
              <a:r>
                <a:rPr lang="es-MX" sz="6500" b="0" i="0" u="none" strike="noStrike" cap="none">
                  <a:solidFill>
                    <a:schemeClr val="lt1"/>
                  </a:solidFill>
                  <a:latin typeface="Arial"/>
                  <a:ea typeface="Arial"/>
                  <a:cs typeface="Arial"/>
                  <a:sym typeface="Arial"/>
                </a:rPr>
                <a:t>Art. 47</a:t>
              </a:r>
              <a:endParaRPr/>
            </a:p>
          </p:txBody>
        </p:sp>
        <p:sp>
          <p:nvSpPr>
            <p:cNvPr id="323" name="Google Shape;323;p25"/>
            <p:cNvSpPr/>
            <p:nvPr/>
          </p:nvSpPr>
          <p:spPr>
            <a:xfrm rot="5400000">
              <a:off x="9395269" y="4260363"/>
              <a:ext cx="1538602" cy="9566656"/>
            </a:xfrm>
            <a:prstGeom prst="round2SameRect">
              <a:avLst>
                <a:gd name="adj1" fmla="val 16667"/>
                <a:gd name="adj2" fmla="val 0"/>
              </a:avLst>
            </a:prstGeom>
            <a:solidFill>
              <a:srgbClr val="CADFFF">
                <a:alpha val="89803"/>
              </a:srgbClr>
            </a:solidFill>
            <a:ln w="25400" cap="flat" cmpd="sng">
              <a:solidFill>
                <a:srgbClr val="CADFF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5"/>
            <p:cNvSpPr txBox="1"/>
            <p:nvPr/>
          </p:nvSpPr>
          <p:spPr>
            <a:xfrm>
              <a:off x="5381243" y="8349498"/>
              <a:ext cx="9491548" cy="1388386"/>
            </a:xfrm>
            <a:prstGeom prst="rect">
              <a:avLst/>
            </a:prstGeom>
            <a:noFill/>
            <a:ln>
              <a:noFill/>
            </a:ln>
          </p:spPr>
          <p:txBody>
            <a:bodyPr spcFirstLastPara="1" wrap="square" lIns="121900" tIns="60950" rIns="121900" bIns="60950" anchor="ctr" anchorCtr="0">
              <a:noAutofit/>
            </a:bodyPr>
            <a:lstStyle/>
            <a:p>
              <a:pPr marL="285750" marR="0" lvl="1" indent="-285750" algn="just" rtl="0">
                <a:lnSpc>
                  <a:spcPct val="90000"/>
                </a:lnSpc>
                <a:spcBef>
                  <a:spcPts val="0"/>
                </a:spcBef>
                <a:spcAft>
                  <a:spcPts val="0"/>
                </a:spcAft>
                <a:buClr>
                  <a:srgbClr val="000000"/>
                </a:buClr>
                <a:buSzPts val="3200"/>
                <a:buFont typeface="Arial"/>
                <a:buChar char="•"/>
              </a:pPr>
              <a:r>
                <a:rPr lang="es-MX" sz="3200" b="0" i="0" u="none" strike="noStrike" cap="none">
                  <a:solidFill>
                    <a:srgbClr val="000000"/>
                  </a:solidFill>
                  <a:latin typeface="Arial"/>
                  <a:ea typeface="Arial"/>
                  <a:cs typeface="Arial"/>
                  <a:sym typeface="Arial"/>
                </a:rPr>
                <a:t>Infracción administrativa para servidores públicos la revelación de datos confidenciales.</a:t>
              </a:r>
              <a:endParaRPr/>
            </a:p>
          </p:txBody>
        </p:sp>
        <p:sp>
          <p:nvSpPr>
            <p:cNvPr id="325" name="Google Shape;325;p25"/>
            <p:cNvSpPr/>
            <p:nvPr/>
          </p:nvSpPr>
          <p:spPr>
            <a:xfrm>
              <a:off x="0" y="8082064"/>
              <a:ext cx="5381244" cy="1923253"/>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5"/>
            <p:cNvSpPr txBox="1"/>
            <p:nvPr/>
          </p:nvSpPr>
          <p:spPr>
            <a:xfrm>
              <a:off x="93885" y="8175949"/>
              <a:ext cx="5193474" cy="1735483"/>
            </a:xfrm>
            <a:prstGeom prst="rect">
              <a:avLst/>
            </a:prstGeom>
            <a:noFill/>
            <a:ln>
              <a:noFill/>
            </a:ln>
          </p:spPr>
          <p:txBody>
            <a:bodyPr spcFirstLastPara="1" wrap="square" lIns="247650" tIns="123825" rIns="247650" bIns="123825" anchor="ctr" anchorCtr="0">
              <a:noAutofit/>
            </a:bodyPr>
            <a:lstStyle/>
            <a:p>
              <a:pPr marL="0" marR="0" lvl="0" indent="0" algn="ctr" rtl="0">
                <a:lnSpc>
                  <a:spcPct val="90000"/>
                </a:lnSpc>
                <a:spcBef>
                  <a:spcPts val="0"/>
                </a:spcBef>
                <a:spcAft>
                  <a:spcPts val="0"/>
                </a:spcAft>
                <a:buClr>
                  <a:srgbClr val="000000"/>
                </a:buClr>
                <a:buSzPts val="6500"/>
                <a:buFont typeface="Arial"/>
                <a:buNone/>
              </a:pPr>
              <a:r>
                <a:rPr lang="es-MX" sz="6500" b="0" i="0" u="none" strike="noStrike" cap="none">
                  <a:solidFill>
                    <a:schemeClr val="lt1"/>
                  </a:solidFill>
                  <a:latin typeface="Arial"/>
                  <a:ea typeface="Arial"/>
                  <a:cs typeface="Arial"/>
                  <a:sym typeface="Arial"/>
                </a:rPr>
                <a:t>Art. 104</a:t>
              </a:r>
              <a:endParaRPr/>
            </a:p>
          </p:txBody>
        </p:sp>
      </p:grpSp>
      <p:sp>
        <p:nvSpPr>
          <p:cNvPr id="327" name="Google Shape;327;p25"/>
          <p:cNvSpPr/>
          <p:nvPr/>
        </p:nvSpPr>
        <p:spPr>
          <a:xfrm>
            <a:off x="16173450" y="1439333"/>
            <a:ext cx="1905000" cy="9876367"/>
          </a:xfrm>
          <a:prstGeom prst="rightBrace">
            <a:avLst>
              <a:gd name="adj1" fmla="val 8333"/>
              <a:gd name="adj2" fmla="val 50000"/>
            </a:avLst>
          </a:prstGeom>
          <a:noFill/>
          <a:ln w="57150" cap="flat" cmpd="sng">
            <a:solidFill>
              <a:srgbClr val="009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28" name="Google Shape;328;p25"/>
          <p:cNvSpPr/>
          <p:nvPr/>
        </p:nvSpPr>
        <p:spPr>
          <a:xfrm>
            <a:off x="18783300" y="3731254"/>
            <a:ext cx="4724400" cy="743217"/>
          </a:xfrm>
          <a:prstGeom prst="rect">
            <a:avLst/>
          </a:prstGeom>
          <a:solidFill>
            <a:srgbClr val="99D9FE"/>
          </a:solid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None/>
            </a:pPr>
            <a:r>
              <a:rPr lang="es-MX" sz="2000" b="0" i="0" u="none" strike="noStrike" cap="none">
                <a:solidFill>
                  <a:schemeClr val="dk1"/>
                </a:solidFill>
                <a:latin typeface="Arial"/>
                <a:ea typeface="Arial"/>
                <a:cs typeface="Arial"/>
                <a:sym typeface="Arial"/>
              </a:rPr>
              <a:t>Abstracta y general, en comparación con el marco jurídico de la materia</a:t>
            </a:r>
            <a:endParaRPr sz="2000" b="0" i="0" u="none" strike="noStrike" cap="none">
              <a:solidFill>
                <a:srgbClr val="000000"/>
              </a:solidFill>
              <a:latin typeface="Arial"/>
              <a:ea typeface="Arial"/>
              <a:cs typeface="Arial"/>
              <a:sym typeface="Arial"/>
            </a:endParaRPr>
          </a:p>
        </p:txBody>
      </p:sp>
      <p:sp>
        <p:nvSpPr>
          <p:cNvPr id="329" name="Google Shape;329;p25"/>
          <p:cNvSpPr/>
          <p:nvPr/>
        </p:nvSpPr>
        <p:spPr>
          <a:xfrm>
            <a:off x="18783300" y="4844481"/>
            <a:ext cx="4724400" cy="1420004"/>
          </a:xfrm>
          <a:prstGeom prst="rect">
            <a:avLst/>
          </a:prstGeom>
          <a:solidFill>
            <a:srgbClr val="99D9FE"/>
          </a:solidFill>
          <a:ln>
            <a:noFill/>
          </a:ln>
        </p:spPr>
        <p:txBody>
          <a:bodyPr spcFirstLastPara="1" wrap="square" lIns="91425" tIns="45700" rIns="91425" bIns="45700" anchor="t" anchorCtr="0">
            <a:noAutofit/>
          </a:bodyPr>
          <a:lstStyle/>
          <a:p>
            <a:pPr marL="0" marR="0" lvl="0" indent="0" algn="just" rtl="0">
              <a:lnSpc>
                <a:spcPct val="110000"/>
              </a:lnSpc>
              <a:spcBef>
                <a:spcPts val="0"/>
              </a:spcBef>
              <a:spcAft>
                <a:spcPts val="0"/>
              </a:spcAft>
              <a:buNone/>
            </a:pPr>
            <a:r>
              <a:rPr lang="es-MX" sz="2000" b="0" i="0" u="none" strike="noStrike" cap="none">
                <a:solidFill>
                  <a:schemeClr val="dk1"/>
                </a:solidFill>
                <a:latin typeface="Arial"/>
                <a:ea typeface="Arial"/>
                <a:cs typeface="Arial"/>
                <a:sym typeface="Arial"/>
              </a:rPr>
              <a:t>Ausencia de Reglas Generales que deberán establecer mecanismos, obligaciones y pautas por los que se asegura la confidencialidad</a:t>
            </a:r>
            <a:endParaRPr sz="2000" b="0" i="0" u="none" strike="noStrike" cap="none">
              <a:solidFill>
                <a:srgbClr val="000000"/>
              </a:solidFill>
              <a:latin typeface="Arial"/>
              <a:ea typeface="Arial"/>
              <a:cs typeface="Arial"/>
              <a:sym typeface="Arial"/>
            </a:endParaRPr>
          </a:p>
        </p:txBody>
      </p:sp>
      <p:sp>
        <p:nvSpPr>
          <p:cNvPr id="330" name="Google Shape;330;p25"/>
          <p:cNvSpPr/>
          <p:nvPr/>
        </p:nvSpPr>
        <p:spPr>
          <a:xfrm>
            <a:off x="18788948" y="6607362"/>
            <a:ext cx="4724400" cy="1478033"/>
          </a:xfrm>
          <a:prstGeom prst="rect">
            <a:avLst/>
          </a:prstGeom>
          <a:solidFill>
            <a:srgbClr val="99D9FE"/>
          </a:solid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None/>
            </a:pPr>
            <a:r>
              <a:rPr lang="es-MX" sz="2000" b="0" i="0" u="none" strike="noStrike" cap="none">
                <a:solidFill>
                  <a:schemeClr val="dk1"/>
                </a:solidFill>
                <a:latin typeface="Arial"/>
                <a:ea typeface="Arial"/>
                <a:cs typeface="Arial"/>
                <a:sym typeface="Arial"/>
              </a:rPr>
              <a:t>No se identifican instrumentos que detallen los aspectos particulares para garantizar el cumplimiento del derecho que tienen todos los ciudadanos</a:t>
            </a:r>
            <a:endParaRPr/>
          </a:p>
        </p:txBody>
      </p:sp>
      <p:sp>
        <p:nvSpPr>
          <p:cNvPr id="331" name="Google Shape;331;p25"/>
          <p:cNvSpPr/>
          <p:nvPr/>
        </p:nvSpPr>
        <p:spPr>
          <a:xfrm>
            <a:off x="18783300" y="1706657"/>
            <a:ext cx="4724400" cy="1257300"/>
          </a:xfrm>
          <a:prstGeom prst="rect">
            <a:avLst/>
          </a:prstGeom>
          <a:solidFill>
            <a:srgbClr val="FEC0B8"/>
          </a:solidFill>
          <a:ln w="25400" cap="flat" cmpd="sng">
            <a:solidFill>
              <a:srgbClr val="0076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MX" sz="3200" b="1" i="0" u="none" strike="noStrike" cap="none" dirty="0">
                <a:solidFill>
                  <a:schemeClr val="dk1"/>
                </a:solidFill>
                <a:latin typeface="Arial"/>
                <a:ea typeface="Arial"/>
                <a:cs typeface="Arial"/>
                <a:sym typeface="Arial"/>
              </a:rPr>
              <a:t>Consideraciones:</a:t>
            </a:r>
            <a:endParaRPr dirty="0"/>
          </a:p>
        </p:txBody>
      </p:sp>
      <p:sp>
        <p:nvSpPr>
          <p:cNvPr id="332" name="Google Shape;332;p25"/>
          <p:cNvSpPr/>
          <p:nvPr/>
        </p:nvSpPr>
        <p:spPr>
          <a:xfrm rot="5400000">
            <a:off x="20867536" y="2969193"/>
            <a:ext cx="494226" cy="729548"/>
          </a:xfrm>
          <a:prstGeom prst="stripedRightArrow">
            <a:avLst>
              <a:gd name="adj1" fmla="val 50000"/>
              <a:gd name="adj2" fmla="val 50000"/>
            </a:avLst>
          </a:prstGeom>
          <a:solidFill>
            <a:srgbClr val="BEEFAD"/>
          </a:solidFill>
          <a:ln w="25400" cap="flat" cmpd="sng">
            <a:solidFill>
              <a:srgbClr val="0076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333" name="Google Shape;333;p25"/>
          <p:cNvCxnSpPr>
            <a:stCxn id="328" idx="2"/>
            <a:endCxn id="329" idx="0"/>
          </p:cNvCxnSpPr>
          <p:nvPr/>
        </p:nvCxnSpPr>
        <p:spPr>
          <a:xfrm>
            <a:off x="21145500" y="4474471"/>
            <a:ext cx="0" cy="369900"/>
          </a:xfrm>
          <a:prstGeom prst="straightConnector1">
            <a:avLst/>
          </a:prstGeom>
          <a:noFill/>
          <a:ln w="9525" cap="flat" cmpd="sng">
            <a:solidFill>
              <a:srgbClr val="009FFF"/>
            </a:solidFill>
            <a:prstDash val="solid"/>
            <a:round/>
            <a:headEnd type="none" w="sm" len="sm"/>
            <a:tailEnd type="none" w="sm" len="sm"/>
          </a:ln>
        </p:spPr>
      </p:cxnSp>
      <p:cxnSp>
        <p:nvCxnSpPr>
          <p:cNvPr id="334" name="Google Shape;334;p25"/>
          <p:cNvCxnSpPr>
            <a:endCxn id="330" idx="0"/>
          </p:cNvCxnSpPr>
          <p:nvPr/>
        </p:nvCxnSpPr>
        <p:spPr>
          <a:xfrm>
            <a:off x="21145448" y="6286362"/>
            <a:ext cx="5700" cy="321000"/>
          </a:xfrm>
          <a:prstGeom prst="straightConnector1">
            <a:avLst/>
          </a:prstGeom>
          <a:noFill/>
          <a:ln w="9525" cap="flat" cmpd="sng">
            <a:solidFill>
              <a:srgbClr val="009FFF"/>
            </a:solidFill>
            <a:prstDash val="solid"/>
            <a:round/>
            <a:headEnd type="none" w="sm" len="sm"/>
            <a:tailEnd type="none" w="sm" len="sm"/>
          </a:ln>
        </p:spPr>
      </p:cxnSp>
      <p:sp>
        <p:nvSpPr>
          <p:cNvPr id="335" name="Google Shape;335;p25"/>
          <p:cNvSpPr/>
          <p:nvPr/>
        </p:nvSpPr>
        <p:spPr>
          <a:xfrm rot="5400000">
            <a:off x="20812124" y="8187777"/>
            <a:ext cx="666750" cy="480990"/>
          </a:xfrm>
          <a:prstGeom prst="mathEqual">
            <a:avLst>
              <a:gd name="adj1" fmla="val 23520"/>
              <a:gd name="adj2" fmla="val 11760"/>
            </a:avLst>
          </a:prstGeom>
          <a:solidFill>
            <a:schemeClr val="accent1"/>
          </a:solidFill>
          <a:ln w="25400" cap="flat" cmpd="sng">
            <a:solidFill>
              <a:srgbClr val="0076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36" name="Google Shape;336;p25"/>
          <p:cNvSpPr/>
          <p:nvPr/>
        </p:nvSpPr>
        <p:spPr>
          <a:xfrm>
            <a:off x="18783302" y="8890204"/>
            <a:ext cx="4724399" cy="1535311"/>
          </a:xfrm>
          <a:prstGeom prst="rect">
            <a:avLst/>
          </a:prstGeom>
          <a:solidFill>
            <a:srgbClr val="BEEFAD"/>
          </a:solidFill>
          <a:ln w="25400" cap="flat" cmpd="sng">
            <a:solidFill>
              <a:srgbClr val="0076BA"/>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s-MX" sz="2000" b="0" i="0" u="none" strike="noStrike" cap="none">
                <a:solidFill>
                  <a:schemeClr val="dk1"/>
                </a:solidFill>
                <a:latin typeface="Arial"/>
                <a:ea typeface="Arial"/>
                <a:cs typeface="Arial"/>
                <a:sym typeface="Arial"/>
              </a:rPr>
              <a:t>Es necesario institucionalizar diversos mecanismos y prácticas para estandarizar la protección de los datos personales de los informantes en la producción de información.</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9"/>
          <p:cNvSpPr txBox="1"/>
          <p:nvPr/>
        </p:nvSpPr>
        <p:spPr>
          <a:xfrm>
            <a:off x="3478374" y="6390432"/>
            <a:ext cx="7053600" cy="2305800"/>
          </a:xfrm>
          <a:prstGeom prst="rect">
            <a:avLst/>
          </a:prstGeom>
          <a:noFill/>
          <a:ln>
            <a:noFill/>
          </a:ln>
        </p:spPr>
        <p:txBody>
          <a:bodyPr spcFirstLastPara="1" wrap="square" lIns="64750" tIns="64750" rIns="64750" bIns="64750" anchor="t" anchorCtr="0">
            <a:noAutofit/>
          </a:bodyPr>
          <a:lstStyle/>
          <a:p>
            <a:pPr marL="0" marR="0" lvl="0" indent="0" algn="l" rtl="0">
              <a:lnSpc>
                <a:spcPct val="90000"/>
              </a:lnSpc>
              <a:spcBef>
                <a:spcPts val="0"/>
              </a:spcBef>
              <a:spcAft>
                <a:spcPts val="0"/>
              </a:spcAft>
              <a:buClr>
                <a:srgbClr val="000000"/>
              </a:buClr>
              <a:buSzPts val="1700"/>
              <a:buFont typeface="Calibri"/>
              <a:buNone/>
            </a:pPr>
            <a:endParaRPr sz="2700" b="0" i="0" u="none" strike="noStrike" cap="none">
              <a:solidFill>
                <a:srgbClr val="000000"/>
              </a:solidFill>
              <a:latin typeface="Helvetica Neue"/>
              <a:ea typeface="Helvetica Neue"/>
              <a:cs typeface="Helvetica Neue"/>
              <a:sym typeface="Helvetica Neue"/>
            </a:endParaRPr>
          </a:p>
        </p:txBody>
      </p:sp>
      <p:sp>
        <p:nvSpPr>
          <p:cNvPr id="52" name="Google Shape;52;p9"/>
          <p:cNvSpPr txBox="1"/>
          <p:nvPr/>
        </p:nvSpPr>
        <p:spPr>
          <a:xfrm>
            <a:off x="351498" y="59226"/>
            <a:ext cx="20581201" cy="22476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9600"/>
              <a:buFont typeface="Arial"/>
              <a:buNone/>
            </a:pPr>
            <a:r>
              <a:rPr lang="es-MX" sz="9600" b="0" i="0" u="none" strike="noStrike" cap="none">
                <a:solidFill>
                  <a:srgbClr val="003056"/>
                </a:solidFill>
                <a:latin typeface="Helvetica Neue"/>
                <a:ea typeface="Helvetica Neue"/>
                <a:cs typeface="Helvetica Neue"/>
                <a:sym typeface="Helvetica Neue"/>
              </a:rPr>
              <a:t>Problemas</a:t>
            </a:r>
            <a:endParaRPr sz="9600" b="0" i="0" u="none" strike="noStrike" cap="none">
              <a:solidFill>
                <a:srgbClr val="003056"/>
              </a:solidFill>
              <a:latin typeface="Helvetica Neue"/>
              <a:ea typeface="Helvetica Neue"/>
              <a:cs typeface="Helvetica Neue"/>
              <a:sym typeface="Helvetica Neue"/>
            </a:endParaRPr>
          </a:p>
        </p:txBody>
      </p:sp>
      <p:sp>
        <p:nvSpPr>
          <p:cNvPr id="53" name="Google Shape;53;p9"/>
          <p:cNvSpPr/>
          <p:nvPr/>
        </p:nvSpPr>
        <p:spPr>
          <a:xfrm>
            <a:off x="2966120" y="9963887"/>
            <a:ext cx="8078100" cy="230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9"/>
          <p:cNvSpPr txBox="1">
            <a:spLocks noGrp="1"/>
          </p:cNvSpPr>
          <p:nvPr>
            <p:ph type="title"/>
          </p:nvPr>
        </p:nvSpPr>
        <p:spPr>
          <a:xfrm>
            <a:off x="6797832" y="12503600"/>
            <a:ext cx="16236600" cy="228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FFFFF"/>
              </a:buClr>
              <a:buSzPts val="12000"/>
              <a:buFont typeface="Arial"/>
              <a:buNone/>
            </a:pPr>
            <a:r>
              <a:rPr lang="es-MX" sz="4000">
                <a:solidFill>
                  <a:srgbClr val="FFFFFF"/>
                </a:solidFill>
              </a:rPr>
              <a:t>Confidencialidad y protección de datos personales</a:t>
            </a:r>
            <a:endParaRPr sz="4000">
              <a:solidFill>
                <a:srgbClr val="FFFFFF"/>
              </a:solidFill>
            </a:endParaRPr>
          </a:p>
        </p:txBody>
      </p:sp>
      <p:sp>
        <p:nvSpPr>
          <p:cNvPr id="55" name="Google Shape;55;p9"/>
          <p:cNvSpPr/>
          <p:nvPr/>
        </p:nvSpPr>
        <p:spPr>
          <a:xfrm>
            <a:off x="109375" y="3703175"/>
            <a:ext cx="3223800" cy="7528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9"/>
          <p:cNvSpPr txBox="1">
            <a:spLocks noGrp="1"/>
          </p:cNvSpPr>
          <p:nvPr>
            <p:ph type="body" idx="1"/>
          </p:nvPr>
        </p:nvSpPr>
        <p:spPr>
          <a:xfrm>
            <a:off x="1229300" y="1867202"/>
            <a:ext cx="22196100" cy="9789300"/>
          </a:xfrm>
          <a:prstGeom prst="rect">
            <a:avLst/>
          </a:prstGeom>
          <a:noFill/>
          <a:ln>
            <a:noFill/>
          </a:ln>
        </p:spPr>
        <p:txBody>
          <a:bodyPr spcFirstLastPara="1" wrap="square" lIns="91425" tIns="45700" rIns="91425" bIns="45700" anchor="t" anchorCtr="0">
            <a:noAutofit/>
          </a:bodyPr>
          <a:lstStyle/>
          <a:p>
            <a:pPr marL="0" lvl="0" indent="0" algn="just" rtl="0">
              <a:spcBef>
                <a:spcPts val="1100"/>
              </a:spcBef>
              <a:spcAft>
                <a:spcPts val="0"/>
              </a:spcAft>
              <a:buNone/>
            </a:pPr>
            <a:r>
              <a:rPr lang="es-MX">
                <a:solidFill>
                  <a:schemeClr val="dk1"/>
                </a:solidFill>
                <a:latin typeface="Arial"/>
                <a:ea typeface="Arial"/>
                <a:cs typeface="Arial"/>
                <a:sym typeface="Arial"/>
              </a:rPr>
              <a:t>A) La supresión de los datos de identificación -procedimiento comúnmente conocido como Anonimización- no garantiza la confidencialidad.</a:t>
            </a:r>
            <a:endParaRPr>
              <a:solidFill>
                <a:schemeClr val="dk1"/>
              </a:solidFill>
              <a:latin typeface="Arial"/>
              <a:ea typeface="Arial"/>
              <a:cs typeface="Arial"/>
              <a:sym typeface="Arial"/>
            </a:endParaRPr>
          </a:p>
          <a:p>
            <a:pPr marL="0" lvl="0" indent="0" algn="just" rtl="0">
              <a:spcBef>
                <a:spcPts val="1100"/>
              </a:spcBef>
              <a:spcAft>
                <a:spcPts val="0"/>
              </a:spcAft>
              <a:buClr>
                <a:schemeClr val="dk1"/>
              </a:buClr>
              <a:buSzPts val="6000"/>
              <a:buFont typeface="Arial"/>
              <a:buNone/>
            </a:pPr>
            <a:endParaRPr>
              <a:solidFill>
                <a:schemeClr val="dk1"/>
              </a:solidFill>
              <a:latin typeface="Arial"/>
              <a:ea typeface="Arial"/>
              <a:cs typeface="Arial"/>
              <a:sym typeface="Arial"/>
            </a:endParaRPr>
          </a:p>
          <a:p>
            <a:pPr marL="0" lvl="0" indent="0" algn="just" rtl="0">
              <a:spcBef>
                <a:spcPts val="1100"/>
              </a:spcBef>
              <a:spcAft>
                <a:spcPts val="0"/>
              </a:spcAft>
              <a:buSzPts val="6000"/>
              <a:buNone/>
            </a:pPr>
            <a:r>
              <a:rPr lang="es-MX" sz="3600" i="1">
                <a:solidFill>
                  <a:schemeClr val="dk1"/>
                </a:solidFill>
                <a:latin typeface="Arial"/>
                <a:ea typeface="Arial"/>
                <a:cs typeface="Arial"/>
                <a:sym typeface="Arial"/>
              </a:rPr>
              <a:t>La identificación de una persona física o moral se podría realizar a través del cruce de los datos no anonimizados con los datos difundidos de otros Programas de información (e.g. microdatos o tabulados de otras encuestas o registros administrativos) o de otras bases de datos de empresas privadas como Facebook, Google o bancos.</a:t>
            </a:r>
            <a:endParaRPr sz="3600" i="1">
              <a:solidFill>
                <a:schemeClr val="dk1"/>
              </a:solidFill>
              <a:latin typeface="Arial"/>
              <a:ea typeface="Arial"/>
              <a:cs typeface="Arial"/>
              <a:sym typeface="Arial"/>
            </a:endParaRPr>
          </a:p>
          <a:p>
            <a:pPr marL="0" lvl="0" indent="0" algn="just" rtl="0">
              <a:spcBef>
                <a:spcPts val="1100"/>
              </a:spcBef>
              <a:spcAft>
                <a:spcPts val="0"/>
              </a:spcAft>
              <a:buSzPts val="6000"/>
              <a:buNone/>
            </a:pPr>
            <a:endParaRPr>
              <a:solidFill>
                <a:schemeClr val="dk1"/>
              </a:solidFill>
              <a:latin typeface="Arial"/>
              <a:ea typeface="Arial"/>
              <a:cs typeface="Arial"/>
              <a:sym typeface="Arial"/>
            </a:endParaRPr>
          </a:p>
          <a:p>
            <a:pPr marL="0" lvl="0" indent="0" algn="just" rtl="0">
              <a:spcBef>
                <a:spcPts val="1100"/>
              </a:spcBef>
              <a:spcAft>
                <a:spcPts val="0"/>
              </a:spcAft>
              <a:buSzPts val="6000"/>
              <a:buNone/>
            </a:pPr>
            <a:r>
              <a:rPr lang="es-MX">
                <a:solidFill>
                  <a:schemeClr val="dk1"/>
                </a:solidFill>
                <a:latin typeface="Arial"/>
                <a:ea typeface="Arial"/>
                <a:cs typeface="Arial"/>
                <a:sym typeface="Arial"/>
              </a:rPr>
              <a:t>B)	Cada vez es más común el acceso no autorizado, así como la fuga de datos personales con que cuentan las instituciones.</a:t>
            </a:r>
            <a:endParaRPr>
              <a:solidFill>
                <a:schemeClr val="dk1"/>
              </a:solidFill>
              <a:latin typeface="Arial"/>
              <a:ea typeface="Arial"/>
              <a:cs typeface="Arial"/>
              <a:sym typeface="Arial"/>
            </a:endParaRPr>
          </a:p>
          <a:p>
            <a:pPr marL="0" lvl="0" indent="0" algn="just" rtl="0">
              <a:spcBef>
                <a:spcPts val="1100"/>
              </a:spcBef>
              <a:spcAft>
                <a:spcPts val="0"/>
              </a:spcAft>
              <a:buClr>
                <a:schemeClr val="dk1"/>
              </a:buClr>
              <a:buSzPts val="6000"/>
              <a:buFont typeface="Arial"/>
              <a:buNone/>
            </a:pPr>
            <a:endParaRPr>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60"/>
        <p:cNvGrpSpPr/>
        <p:nvPr/>
      </p:nvGrpSpPr>
      <p:grpSpPr>
        <a:xfrm>
          <a:off x="0" y="0"/>
          <a:ext cx="0" cy="0"/>
          <a:chOff x="0" y="0"/>
          <a:chExt cx="0" cy="0"/>
        </a:xfrm>
      </p:grpSpPr>
      <p:sp>
        <p:nvSpPr>
          <p:cNvPr id="61" name="Google Shape;61;p10"/>
          <p:cNvSpPr txBox="1"/>
          <p:nvPr/>
        </p:nvSpPr>
        <p:spPr>
          <a:xfrm>
            <a:off x="3478374" y="6390432"/>
            <a:ext cx="7053600" cy="2305800"/>
          </a:xfrm>
          <a:prstGeom prst="rect">
            <a:avLst/>
          </a:prstGeom>
          <a:noFill/>
          <a:ln>
            <a:noFill/>
          </a:ln>
        </p:spPr>
        <p:txBody>
          <a:bodyPr spcFirstLastPara="1" wrap="square" lIns="64750" tIns="64750" rIns="64750" bIns="64750" anchor="t" anchorCtr="0">
            <a:noAutofit/>
          </a:bodyPr>
          <a:lstStyle/>
          <a:p>
            <a:pPr marL="0" marR="0" lvl="0" indent="0" algn="l" rtl="0">
              <a:lnSpc>
                <a:spcPct val="90000"/>
              </a:lnSpc>
              <a:spcBef>
                <a:spcPts val="0"/>
              </a:spcBef>
              <a:spcAft>
                <a:spcPts val="0"/>
              </a:spcAft>
              <a:buClr>
                <a:srgbClr val="000000"/>
              </a:buClr>
              <a:buSzPts val="1700"/>
              <a:buFont typeface="Calibri"/>
              <a:buNone/>
            </a:pPr>
            <a:endParaRPr sz="2700" b="0" i="0" u="none" strike="noStrike" cap="none">
              <a:solidFill>
                <a:srgbClr val="000000"/>
              </a:solidFill>
              <a:latin typeface="Helvetica Neue"/>
              <a:ea typeface="Helvetica Neue"/>
              <a:cs typeface="Helvetica Neue"/>
              <a:sym typeface="Helvetica Neue"/>
            </a:endParaRPr>
          </a:p>
        </p:txBody>
      </p:sp>
      <p:sp>
        <p:nvSpPr>
          <p:cNvPr id="62" name="Google Shape;62;p10"/>
          <p:cNvSpPr txBox="1"/>
          <p:nvPr/>
        </p:nvSpPr>
        <p:spPr>
          <a:xfrm>
            <a:off x="1350264" y="0"/>
            <a:ext cx="20581201" cy="2247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MX" sz="9600" b="0" i="0" u="none" strike="noStrike" cap="none">
                <a:solidFill>
                  <a:srgbClr val="000000"/>
                </a:solidFill>
                <a:latin typeface="Arial"/>
                <a:ea typeface="Arial"/>
                <a:cs typeface="Arial"/>
                <a:sym typeface="Arial"/>
              </a:rPr>
              <a:t>Ejemplo 1</a:t>
            </a:r>
            <a:endParaRPr sz="9600" b="0" i="0" u="none" strike="noStrike" cap="none">
              <a:solidFill>
                <a:srgbClr val="003056"/>
              </a:solidFill>
              <a:latin typeface="Arial"/>
              <a:ea typeface="Arial"/>
              <a:cs typeface="Arial"/>
              <a:sym typeface="Arial"/>
            </a:endParaRPr>
          </a:p>
        </p:txBody>
      </p:sp>
      <p:sp>
        <p:nvSpPr>
          <p:cNvPr id="63" name="Google Shape;63;p10"/>
          <p:cNvSpPr/>
          <p:nvPr/>
        </p:nvSpPr>
        <p:spPr>
          <a:xfrm>
            <a:off x="2966120" y="9963887"/>
            <a:ext cx="8078100" cy="230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0"/>
          <p:cNvSpPr txBox="1">
            <a:spLocks noGrp="1"/>
          </p:cNvSpPr>
          <p:nvPr>
            <p:ph type="title"/>
          </p:nvPr>
        </p:nvSpPr>
        <p:spPr>
          <a:xfrm>
            <a:off x="6945002" y="12503692"/>
            <a:ext cx="16236600" cy="228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FFFFF"/>
              </a:buClr>
              <a:buSzPts val="12000"/>
              <a:buNone/>
            </a:pPr>
            <a:r>
              <a:rPr lang="es-MX" sz="4000">
                <a:solidFill>
                  <a:srgbClr val="FFFFFF"/>
                </a:solidFill>
              </a:rPr>
              <a:t>Confidencialidad y protección de datos personales</a:t>
            </a:r>
            <a:endParaRPr sz="4000">
              <a:solidFill>
                <a:srgbClr val="FFFFFF"/>
              </a:solidFill>
            </a:endParaRPr>
          </a:p>
        </p:txBody>
      </p:sp>
      <p:sp>
        <p:nvSpPr>
          <p:cNvPr id="65" name="Google Shape;65;p10"/>
          <p:cNvSpPr/>
          <p:nvPr/>
        </p:nvSpPr>
        <p:spPr>
          <a:xfrm>
            <a:off x="109375" y="3703175"/>
            <a:ext cx="3223800" cy="7528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0"/>
          <p:cNvSpPr txBox="1"/>
          <p:nvPr/>
        </p:nvSpPr>
        <p:spPr>
          <a:xfrm>
            <a:off x="557363" y="5122777"/>
            <a:ext cx="4782727" cy="3381600"/>
          </a:xfrm>
          <a:prstGeom prst="rect">
            <a:avLst/>
          </a:prstGeom>
          <a:no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4000"/>
              <a:buFont typeface="Arial"/>
              <a:buNone/>
            </a:pPr>
            <a:r>
              <a:rPr lang="es-MX" sz="4000">
                <a:solidFill>
                  <a:schemeClr val="dk1"/>
                </a:solidFill>
              </a:rPr>
              <a:t>C</a:t>
            </a:r>
            <a:r>
              <a:rPr lang="es-MX" sz="4000" b="0" i="0" u="none" strike="noStrike" cap="none">
                <a:solidFill>
                  <a:schemeClr val="dk1"/>
                </a:solidFill>
                <a:latin typeface="Arial"/>
                <a:ea typeface="Arial"/>
                <a:cs typeface="Arial"/>
                <a:sym typeface="Arial"/>
              </a:rPr>
              <a:t>ruce de distintas bases de datos para identificar</a:t>
            </a:r>
            <a:r>
              <a:rPr lang="es-MX" sz="4000">
                <a:solidFill>
                  <a:schemeClr val="dk1"/>
                </a:solidFill>
              </a:rPr>
              <a:t> a los usuarios.</a:t>
            </a:r>
            <a:endParaRPr sz="4000" b="0" i="0" u="none" strike="noStrike" cap="none">
              <a:solidFill>
                <a:schemeClr val="dk1"/>
              </a:solidFill>
              <a:latin typeface="Arial"/>
              <a:ea typeface="Arial"/>
              <a:cs typeface="Arial"/>
              <a:sym typeface="Arial"/>
            </a:endParaRPr>
          </a:p>
        </p:txBody>
      </p:sp>
      <p:cxnSp>
        <p:nvCxnSpPr>
          <p:cNvPr id="67" name="Google Shape;67;p10"/>
          <p:cNvCxnSpPr/>
          <p:nvPr/>
        </p:nvCxnSpPr>
        <p:spPr>
          <a:xfrm>
            <a:off x="5689973" y="2660527"/>
            <a:ext cx="0" cy="7855073"/>
          </a:xfrm>
          <a:prstGeom prst="straightConnector1">
            <a:avLst/>
          </a:prstGeom>
          <a:noFill/>
          <a:ln w="9525" cap="flat" cmpd="sng">
            <a:solidFill>
              <a:srgbClr val="000000"/>
            </a:solidFill>
            <a:prstDash val="solid"/>
            <a:round/>
            <a:headEnd type="none" w="sm" len="sm"/>
            <a:tailEnd type="none" w="sm" len="sm"/>
          </a:ln>
        </p:spPr>
      </p:cxnSp>
      <p:grpSp>
        <p:nvGrpSpPr>
          <p:cNvPr id="68" name="Google Shape;68;p10"/>
          <p:cNvGrpSpPr/>
          <p:nvPr/>
        </p:nvGrpSpPr>
        <p:grpSpPr>
          <a:xfrm>
            <a:off x="7901573" y="2778815"/>
            <a:ext cx="4585825" cy="3945850"/>
            <a:chOff x="557375" y="2602900"/>
            <a:chExt cx="4585825" cy="3945850"/>
          </a:xfrm>
        </p:grpSpPr>
        <p:sp>
          <p:nvSpPr>
            <p:cNvPr id="69" name="Google Shape;69;p10"/>
            <p:cNvSpPr txBox="1"/>
            <p:nvPr/>
          </p:nvSpPr>
          <p:spPr>
            <a:xfrm>
              <a:off x="557375" y="2602900"/>
              <a:ext cx="3000000" cy="3000000"/>
            </a:xfrm>
            <a:prstGeom prst="rect">
              <a:avLst/>
            </a:prstGeom>
            <a:noFill/>
            <a:ln>
              <a:noFill/>
            </a:ln>
          </p:spPr>
          <p:txBody>
            <a:bodyPr spcFirstLastPara="1" wrap="square" lIns="91425" tIns="91425" rIns="91425" bIns="91425" anchor="ctr" anchorCtr="0">
              <a:noAutofit/>
            </a:bodyPr>
            <a:lstStyle/>
            <a:p>
              <a:pPr marL="457200" marR="0" lvl="0" indent="0" algn="l" rtl="0">
                <a:lnSpc>
                  <a:spcPct val="110000"/>
                </a:lnSpc>
                <a:spcBef>
                  <a:spcPts val="0"/>
                </a:spcBef>
                <a:spcAft>
                  <a:spcPts val="0"/>
                </a:spcAft>
                <a:buClr>
                  <a:srgbClr val="000000"/>
                </a:buClr>
                <a:buSzPts val="2800"/>
                <a:buFont typeface="Arial"/>
                <a:buNone/>
              </a:pPr>
              <a:r>
                <a:rPr lang="es-MX" sz="2800" b="0" i="0" u="none" strike="noStrike" cap="none">
                  <a:solidFill>
                    <a:schemeClr val="dk1"/>
                  </a:solidFill>
                  <a:latin typeface="Arial"/>
                  <a:ea typeface="Arial"/>
                  <a:cs typeface="Arial"/>
                  <a:sym typeface="Arial"/>
                </a:rPr>
                <a:t>Base de usuarios de NETFLIX.</a:t>
              </a:r>
              <a:endParaRPr sz="2800" b="0" i="0" u="none" strike="noStrike" cap="none">
                <a:solidFill>
                  <a:srgbClr val="000000"/>
                </a:solidFill>
                <a:latin typeface="Arial"/>
                <a:ea typeface="Arial"/>
                <a:cs typeface="Arial"/>
                <a:sym typeface="Arial"/>
              </a:endParaRPr>
            </a:p>
          </p:txBody>
        </p:sp>
        <p:sp>
          <p:nvSpPr>
            <p:cNvPr id="70" name="Google Shape;70;p10"/>
            <p:cNvSpPr txBox="1"/>
            <p:nvPr/>
          </p:nvSpPr>
          <p:spPr>
            <a:xfrm>
              <a:off x="576900" y="5250050"/>
              <a:ext cx="4566300" cy="1298700"/>
            </a:xfrm>
            <a:prstGeom prst="rect">
              <a:avLst/>
            </a:prstGeom>
            <a:noFill/>
            <a:ln>
              <a:noFill/>
            </a:ln>
          </p:spPr>
          <p:txBody>
            <a:bodyPr spcFirstLastPara="1" wrap="square" lIns="91425" tIns="91425" rIns="91425" bIns="91425" anchor="ctr" anchorCtr="0">
              <a:noAutofit/>
            </a:bodyPr>
            <a:lstStyle/>
            <a:p>
              <a:pPr marL="457200" marR="0" lvl="0" indent="0" algn="l" rtl="0">
                <a:lnSpc>
                  <a:spcPct val="11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a:p>
              <a:pPr marL="457200" marR="0" lvl="0" indent="0" algn="l" rtl="0">
                <a:lnSpc>
                  <a:spcPct val="110000"/>
                </a:lnSpc>
                <a:spcBef>
                  <a:spcPts val="0"/>
                </a:spcBef>
                <a:spcAft>
                  <a:spcPts val="0"/>
                </a:spcAft>
                <a:buClr>
                  <a:srgbClr val="000000"/>
                </a:buClr>
                <a:buSzPts val="2800"/>
                <a:buFont typeface="Arial"/>
                <a:buNone/>
              </a:pPr>
              <a:r>
                <a:rPr lang="es-MX" sz="2800" b="0" i="0" u="none" strike="noStrike" cap="none">
                  <a:solidFill>
                    <a:schemeClr val="dk1"/>
                  </a:solidFill>
                  <a:latin typeface="Arial"/>
                  <a:ea typeface="Arial"/>
                  <a:cs typeface="Arial"/>
                  <a:sym typeface="Arial"/>
                </a:rPr>
                <a:t>Base anonimizada, liberada al público y que contenía las valoraciones de las películas</a:t>
              </a:r>
              <a:endParaRPr sz="2800" b="0" i="0" u="none" strike="noStrike" cap="none">
                <a:solidFill>
                  <a:srgbClr val="000000"/>
                </a:solidFill>
                <a:latin typeface="Arial"/>
                <a:ea typeface="Arial"/>
                <a:cs typeface="Arial"/>
                <a:sym typeface="Arial"/>
              </a:endParaRPr>
            </a:p>
          </p:txBody>
        </p:sp>
      </p:grpSp>
      <p:grpSp>
        <p:nvGrpSpPr>
          <p:cNvPr id="71" name="Google Shape;71;p10"/>
          <p:cNvGrpSpPr/>
          <p:nvPr/>
        </p:nvGrpSpPr>
        <p:grpSpPr>
          <a:xfrm>
            <a:off x="16488900" y="2674921"/>
            <a:ext cx="3302400" cy="4509925"/>
            <a:chOff x="9201325" y="-52650"/>
            <a:chExt cx="3302400" cy="4509925"/>
          </a:xfrm>
        </p:grpSpPr>
        <p:sp>
          <p:nvSpPr>
            <p:cNvPr id="72" name="Google Shape;72;p10"/>
            <p:cNvSpPr txBox="1"/>
            <p:nvPr/>
          </p:nvSpPr>
          <p:spPr>
            <a:xfrm>
              <a:off x="9201325" y="-52650"/>
              <a:ext cx="3302400" cy="3000000"/>
            </a:xfrm>
            <a:prstGeom prst="rect">
              <a:avLst/>
            </a:prstGeom>
            <a:noFill/>
            <a:ln>
              <a:noFill/>
            </a:ln>
          </p:spPr>
          <p:txBody>
            <a:bodyPr spcFirstLastPara="1" wrap="square" lIns="91425" tIns="91425" rIns="91425" bIns="91425" anchor="ctr" anchorCtr="0">
              <a:noAutofit/>
            </a:bodyPr>
            <a:lstStyle/>
            <a:p>
              <a:pPr marL="457200" marR="0" lvl="0" indent="0" algn="l" rtl="0">
                <a:lnSpc>
                  <a:spcPct val="110000"/>
                </a:lnSpc>
                <a:spcBef>
                  <a:spcPts val="0"/>
                </a:spcBef>
                <a:spcAft>
                  <a:spcPts val="0"/>
                </a:spcAft>
                <a:buClr>
                  <a:srgbClr val="000000"/>
                </a:buClr>
                <a:buSzPts val="2800"/>
                <a:buFont typeface="Arial"/>
                <a:buNone/>
              </a:pPr>
              <a:r>
                <a:rPr lang="es-MX" sz="2800" b="0" i="0" u="none" strike="noStrike" cap="none">
                  <a:solidFill>
                    <a:srgbClr val="434343"/>
                  </a:solidFill>
                  <a:latin typeface="Arial"/>
                  <a:ea typeface="Arial"/>
                  <a:cs typeface="Arial"/>
                  <a:sym typeface="Arial"/>
                </a:rPr>
                <a:t>Base de Internet Movie Database (IMDb)</a:t>
              </a:r>
              <a:endParaRPr sz="2800" b="0" i="0" u="none" strike="noStrike" cap="none">
                <a:solidFill>
                  <a:srgbClr val="434343"/>
                </a:solidFill>
                <a:latin typeface="Arial"/>
                <a:ea typeface="Arial"/>
                <a:cs typeface="Arial"/>
                <a:sym typeface="Arial"/>
              </a:endParaRPr>
            </a:p>
          </p:txBody>
        </p:sp>
        <p:sp>
          <p:nvSpPr>
            <p:cNvPr id="73" name="Google Shape;73;p10"/>
            <p:cNvSpPr txBox="1"/>
            <p:nvPr/>
          </p:nvSpPr>
          <p:spPr>
            <a:xfrm>
              <a:off x="9287150" y="2880175"/>
              <a:ext cx="3000000" cy="1577100"/>
            </a:xfrm>
            <a:prstGeom prst="rect">
              <a:avLst/>
            </a:prstGeom>
            <a:noFill/>
            <a:ln>
              <a:noFill/>
            </a:ln>
          </p:spPr>
          <p:txBody>
            <a:bodyPr spcFirstLastPara="1" wrap="square" lIns="91425" tIns="91425" rIns="91425" bIns="91425" anchor="ctr" anchorCtr="0">
              <a:noAutofit/>
            </a:bodyPr>
            <a:lstStyle/>
            <a:p>
              <a:pPr marL="457200" marR="0" lvl="0" indent="0" algn="l" rtl="0">
                <a:lnSpc>
                  <a:spcPct val="110000"/>
                </a:lnSpc>
                <a:spcBef>
                  <a:spcPts val="0"/>
                </a:spcBef>
                <a:spcAft>
                  <a:spcPts val="0"/>
                </a:spcAft>
                <a:buClr>
                  <a:srgbClr val="000000"/>
                </a:buClr>
                <a:buSzPts val="2800"/>
                <a:buFont typeface="Arial"/>
                <a:buNone/>
              </a:pPr>
              <a:r>
                <a:rPr lang="es-MX" sz="2800" b="0" i="0" u="none" strike="noStrike" cap="none">
                  <a:solidFill>
                    <a:schemeClr val="dk1"/>
                  </a:solidFill>
                  <a:latin typeface="Arial"/>
                  <a:ea typeface="Arial"/>
                  <a:cs typeface="Arial"/>
                  <a:sym typeface="Arial"/>
                </a:rPr>
                <a:t>Base pública que contiene valoraciones de películas </a:t>
              </a:r>
              <a:endParaRPr sz="2800" b="0" i="0" u="none" strike="noStrike" cap="none">
                <a:solidFill>
                  <a:srgbClr val="000000"/>
                </a:solidFill>
                <a:latin typeface="Arial"/>
                <a:ea typeface="Arial"/>
                <a:cs typeface="Arial"/>
                <a:sym typeface="Arial"/>
              </a:endParaRPr>
            </a:p>
          </p:txBody>
        </p:sp>
      </p:grpSp>
      <p:sp>
        <p:nvSpPr>
          <p:cNvPr id="74" name="Google Shape;74;p10"/>
          <p:cNvSpPr txBox="1"/>
          <p:nvPr/>
        </p:nvSpPr>
        <p:spPr>
          <a:xfrm>
            <a:off x="12873108" y="9309009"/>
            <a:ext cx="4968000" cy="1221300"/>
          </a:xfrm>
          <a:prstGeom prst="rect">
            <a:avLst/>
          </a:prstGeom>
          <a:noFill/>
          <a:ln>
            <a:noFill/>
          </a:ln>
        </p:spPr>
        <p:txBody>
          <a:bodyPr spcFirstLastPara="1" wrap="square" lIns="91425" tIns="91425" rIns="91425" bIns="91425" anchor="ctr" anchorCtr="0">
            <a:noAutofit/>
          </a:bodyPr>
          <a:lstStyle/>
          <a:p>
            <a:pPr marL="457200" marR="0" lvl="0" indent="0" algn="l" rtl="0">
              <a:lnSpc>
                <a:spcPct val="110000"/>
              </a:lnSpc>
              <a:spcBef>
                <a:spcPts val="0"/>
              </a:spcBef>
              <a:spcAft>
                <a:spcPts val="0"/>
              </a:spcAft>
              <a:buClr>
                <a:srgbClr val="000000"/>
              </a:buClr>
              <a:buSzPts val="2800"/>
              <a:buFont typeface="Arial"/>
              <a:buNone/>
            </a:pPr>
            <a:r>
              <a:rPr lang="es-MX" sz="2800" b="0" i="0" u="none" strike="noStrike" cap="none">
                <a:solidFill>
                  <a:schemeClr val="dk1"/>
                </a:solidFill>
                <a:latin typeface="Arial"/>
                <a:ea typeface="Arial"/>
                <a:cs typeface="Arial"/>
                <a:sym typeface="Arial"/>
              </a:rPr>
              <a:t>Permitió identificar los registros de algunos usua</a:t>
            </a:r>
            <a:r>
              <a:rPr lang="es-MX" sz="2800">
                <a:solidFill>
                  <a:schemeClr val="dk1"/>
                </a:solidFill>
              </a:rPr>
              <a:t>rios de</a:t>
            </a:r>
            <a:r>
              <a:rPr lang="es-MX" sz="2800" b="0" i="0" u="none" strike="noStrike" cap="none">
                <a:solidFill>
                  <a:schemeClr val="dk1"/>
                </a:solidFill>
                <a:latin typeface="Arial"/>
                <a:ea typeface="Arial"/>
                <a:cs typeface="Arial"/>
                <a:sym typeface="Arial"/>
              </a:rPr>
              <a:t> Netflix</a:t>
            </a:r>
            <a:endParaRPr sz="2800" b="0" i="0" u="none" strike="noStrike" cap="none">
              <a:solidFill>
                <a:srgbClr val="000000"/>
              </a:solidFill>
              <a:latin typeface="Arial"/>
              <a:ea typeface="Arial"/>
              <a:cs typeface="Arial"/>
              <a:sym typeface="Arial"/>
            </a:endParaRPr>
          </a:p>
        </p:txBody>
      </p:sp>
      <p:pic>
        <p:nvPicPr>
          <p:cNvPr id="75" name="Google Shape;75;p10"/>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7055828" y="1711427"/>
            <a:ext cx="1488204" cy="1181088"/>
          </a:xfrm>
          <a:prstGeom prst="rect">
            <a:avLst/>
          </a:prstGeom>
          <a:noFill/>
          <a:ln>
            <a:noFill/>
          </a:ln>
        </p:spPr>
      </p:pic>
      <p:pic>
        <p:nvPicPr>
          <p:cNvPr id="76" name="Google Shape;76;p10" descr="Resultado de imagen para NETFLIX"/>
          <p:cNvPicPr preferRelativeResize="0"/>
          <p:nvPr/>
        </p:nvPicPr>
        <p:blipFill rotWithShape="1">
          <a:blip r:embed="rId4">
            <a:alphaModFix/>
          </a:blip>
          <a:srcRect/>
          <a:stretch/>
        </p:blipFill>
        <p:spPr>
          <a:xfrm>
            <a:off x="8162336" y="1739193"/>
            <a:ext cx="2857500" cy="1600200"/>
          </a:xfrm>
          <a:prstGeom prst="rect">
            <a:avLst/>
          </a:prstGeom>
          <a:noFill/>
          <a:ln>
            <a:noFill/>
          </a:ln>
        </p:spPr>
      </p:pic>
      <p:sp>
        <p:nvSpPr>
          <p:cNvPr id="77" name="Google Shape;77;p10"/>
          <p:cNvSpPr/>
          <p:nvPr/>
        </p:nvSpPr>
        <p:spPr>
          <a:xfrm>
            <a:off x="13002445" y="4610569"/>
            <a:ext cx="3302400" cy="1582057"/>
          </a:xfrm>
          <a:prstGeom prst="leftRightArrow">
            <a:avLst>
              <a:gd name="adj1" fmla="val 50000"/>
              <a:gd name="adj2" fmla="val 50000"/>
            </a:avLst>
          </a:prstGeom>
          <a:solidFill>
            <a:srgbClr val="0097A7"/>
          </a:solidFill>
          <a:ln w="952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MX" sz="1400" b="0" i="0" u="none" strike="noStrike" cap="none">
                <a:solidFill>
                  <a:srgbClr val="000000"/>
                </a:solidFill>
                <a:latin typeface="Arial"/>
                <a:ea typeface="Arial"/>
                <a:cs typeface="Arial"/>
                <a:sym typeface="Arial"/>
              </a:rPr>
              <a:t>Cruce entre bases de datos</a:t>
            </a:r>
            <a:endParaRPr sz="1400" b="0" i="0" u="none" strike="noStrike" cap="none">
              <a:solidFill>
                <a:srgbClr val="000000"/>
              </a:solidFill>
              <a:latin typeface="Arial"/>
              <a:ea typeface="Arial"/>
              <a:cs typeface="Arial"/>
              <a:sym typeface="Arial"/>
            </a:endParaRPr>
          </a:p>
        </p:txBody>
      </p:sp>
      <p:sp>
        <p:nvSpPr>
          <p:cNvPr id="78" name="Google Shape;78;p10"/>
          <p:cNvSpPr/>
          <p:nvPr/>
        </p:nvSpPr>
        <p:spPr>
          <a:xfrm rot="5400000">
            <a:off x="14090530" y="7670007"/>
            <a:ext cx="1651200" cy="655211"/>
          </a:xfrm>
          <a:prstGeom prst="mathEqual">
            <a:avLst>
              <a:gd name="adj1" fmla="val 23520"/>
              <a:gd name="adj2" fmla="val 29976"/>
            </a:avLst>
          </a:prstGeom>
          <a:solidFill>
            <a:srgbClr val="0097A7"/>
          </a:solidFill>
          <a:ln w="952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 name="Google Shape;79;p10"/>
          <p:cNvSpPr txBox="1"/>
          <p:nvPr/>
        </p:nvSpPr>
        <p:spPr>
          <a:xfrm>
            <a:off x="12487400" y="11231975"/>
            <a:ext cx="11829000" cy="32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u="sng">
                <a:solidFill>
                  <a:schemeClr val="hlink"/>
                </a:solidFill>
                <a:hlinkClick r:id="rId5"/>
              </a:rPr>
              <a:t>https://idus.us.es/xmlui/bitstream/handle/11441/77573/Pinto%20P%C3%A9rez%20Carlos%20TFG.pdf?sequence=1&amp;isAllowed=y</a:t>
            </a:r>
            <a:r>
              <a:rPr lang="es-MX"/>
              <a:t> </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1"/>
          <p:cNvSpPr txBox="1"/>
          <p:nvPr/>
        </p:nvSpPr>
        <p:spPr>
          <a:xfrm>
            <a:off x="3478374" y="6390432"/>
            <a:ext cx="7053600" cy="2305800"/>
          </a:xfrm>
          <a:prstGeom prst="rect">
            <a:avLst/>
          </a:prstGeom>
          <a:noFill/>
          <a:ln>
            <a:noFill/>
          </a:ln>
        </p:spPr>
        <p:txBody>
          <a:bodyPr spcFirstLastPara="1" wrap="square" lIns="64750" tIns="64750" rIns="64750" bIns="64750" anchor="t" anchorCtr="0">
            <a:noAutofit/>
          </a:bodyPr>
          <a:lstStyle/>
          <a:p>
            <a:pPr marL="0" marR="0" lvl="0" indent="0" algn="l" rtl="0">
              <a:lnSpc>
                <a:spcPct val="90000"/>
              </a:lnSpc>
              <a:spcBef>
                <a:spcPts val="0"/>
              </a:spcBef>
              <a:spcAft>
                <a:spcPts val="0"/>
              </a:spcAft>
              <a:buClr>
                <a:srgbClr val="000000"/>
              </a:buClr>
              <a:buSzPts val="1700"/>
              <a:buFont typeface="Calibri"/>
              <a:buNone/>
            </a:pPr>
            <a:endParaRPr sz="2700" b="0" i="0" u="none" strike="noStrike" cap="none">
              <a:solidFill>
                <a:srgbClr val="000000"/>
              </a:solidFill>
              <a:latin typeface="Helvetica Neue"/>
              <a:ea typeface="Helvetica Neue"/>
              <a:cs typeface="Helvetica Neue"/>
              <a:sym typeface="Helvetica Neue"/>
            </a:endParaRPr>
          </a:p>
        </p:txBody>
      </p:sp>
      <p:sp>
        <p:nvSpPr>
          <p:cNvPr id="85" name="Google Shape;85;p11"/>
          <p:cNvSpPr txBox="1"/>
          <p:nvPr/>
        </p:nvSpPr>
        <p:spPr>
          <a:xfrm>
            <a:off x="1350264" y="0"/>
            <a:ext cx="20581201" cy="2247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s-MX" sz="9600" b="0" i="0" u="none" strike="noStrike" cap="none">
                <a:solidFill>
                  <a:srgbClr val="000000"/>
                </a:solidFill>
                <a:latin typeface="Arial"/>
                <a:ea typeface="Arial"/>
                <a:cs typeface="Arial"/>
                <a:sym typeface="Arial"/>
              </a:rPr>
              <a:t>Ejemplo</a:t>
            </a:r>
            <a:endParaRPr sz="9600" b="0" i="0" u="none" strike="noStrike" cap="none">
              <a:solidFill>
                <a:srgbClr val="003056"/>
              </a:solidFill>
              <a:latin typeface="Arial"/>
              <a:ea typeface="Arial"/>
              <a:cs typeface="Arial"/>
              <a:sym typeface="Arial"/>
            </a:endParaRPr>
          </a:p>
        </p:txBody>
      </p:sp>
      <p:sp>
        <p:nvSpPr>
          <p:cNvPr id="86" name="Google Shape;86;p11"/>
          <p:cNvSpPr/>
          <p:nvPr/>
        </p:nvSpPr>
        <p:spPr>
          <a:xfrm>
            <a:off x="2966120" y="9963887"/>
            <a:ext cx="8078100" cy="230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1"/>
          <p:cNvSpPr txBox="1">
            <a:spLocks noGrp="1"/>
          </p:cNvSpPr>
          <p:nvPr>
            <p:ph type="title"/>
          </p:nvPr>
        </p:nvSpPr>
        <p:spPr>
          <a:xfrm>
            <a:off x="6797832" y="12424550"/>
            <a:ext cx="16236600" cy="228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FFFFF"/>
              </a:buClr>
              <a:buSzPts val="12000"/>
              <a:buNone/>
            </a:pPr>
            <a:r>
              <a:rPr lang="es-MX" sz="4000">
                <a:solidFill>
                  <a:srgbClr val="FFFFFF"/>
                </a:solidFill>
              </a:rPr>
              <a:t>Confidencialidad y protección de datos personales</a:t>
            </a:r>
            <a:endParaRPr sz="4000">
              <a:solidFill>
                <a:srgbClr val="FFFFFF"/>
              </a:solidFill>
            </a:endParaRPr>
          </a:p>
        </p:txBody>
      </p:sp>
      <p:sp>
        <p:nvSpPr>
          <p:cNvPr id="88" name="Google Shape;88;p11"/>
          <p:cNvSpPr/>
          <p:nvPr/>
        </p:nvSpPr>
        <p:spPr>
          <a:xfrm>
            <a:off x="109375" y="3703175"/>
            <a:ext cx="3223800" cy="7528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1"/>
          <p:cNvSpPr txBox="1"/>
          <p:nvPr/>
        </p:nvSpPr>
        <p:spPr>
          <a:xfrm>
            <a:off x="557363" y="5122777"/>
            <a:ext cx="4782727" cy="33816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Clr>
                <a:schemeClr val="dk1"/>
              </a:buClr>
              <a:buSzPts val="4000"/>
              <a:buFont typeface="Arial"/>
              <a:buNone/>
            </a:pPr>
            <a:r>
              <a:rPr lang="es-MX" sz="4000">
                <a:solidFill>
                  <a:schemeClr val="dk1"/>
                </a:solidFill>
              </a:rPr>
              <a:t>Cruce de distintas bases de datos para identificar a los usuarios.</a:t>
            </a:r>
            <a:endParaRPr sz="4000" b="0" i="0" u="none" strike="noStrike" cap="none">
              <a:solidFill>
                <a:schemeClr val="dk1"/>
              </a:solidFill>
              <a:latin typeface="Arial"/>
              <a:ea typeface="Arial"/>
              <a:cs typeface="Arial"/>
              <a:sym typeface="Arial"/>
            </a:endParaRPr>
          </a:p>
        </p:txBody>
      </p:sp>
      <p:cxnSp>
        <p:nvCxnSpPr>
          <p:cNvPr id="90" name="Google Shape;90;p11"/>
          <p:cNvCxnSpPr/>
          <p:nvPr/>
        </p:nvCxnSpPr>
        <p:spPr>
          <a:xfrm>
            <a:off x="5689973" y="2660527"/>
            <a:ext cx="0" cy="7855073"/>
          </a:xfrm>
          <a:prstGeom prst="straightConnector1">
            <a:avLst/>
          </a:prstGeom>
          <a:noFill/>
          <a:ln w="9525" cap="flat" cmpd="sng">
            <a:solidFill>
              <a:srgbClr val="000000"/>
            </a:solidFill>
            <a:prstDash val="solid"/>
            <a:round/>
            <a:headEnd type="none" w="sm" len="sm"/>
            <a:tailEnd type="none" w="sm" len="sm"/>
          </a:ln>
        </p:spPr>
      </p:cxnSp>
      <p:sp>
        <p:nvSpPr>
          <p:cNvPr id="91" name="Google Shape;91;p11"/>
          <p:cNvSpPr txBox="1"/>
          <p:nvPr/>
        </p:nvSpPr>
        <p:spPr>
          <a:xfrm>
            <a:off x="6230325" y="3399350"/>
            <a:ext cx="5823000" cy="4170000"/>
          </a:xfrm>
          <a:prstGeom prst="rect">
            <a:avLst/>
          </a:prstGeom>
          <a:noFill/>
          <a:ln>
            <a:noFill/>
          </a:ln>
        </p:spPr>
        <p:txBody>
          <a:bodyPr spcFirstLastPara="1" wrap="square" lIns="91425" tIns="91425" rIns="91425" bIns="91425" anchor="ctr" anchorCtr="0">
            <a:noAutofit/>
          </a:bodyPr>
          <a:lstStyle/>
          <a:p>
            <a:pPr marL="457200" marR="0" lvl="0" indent="0" algn="l" rtl="0">
              <a:lnSpc>
                <a:spcPct val="110000"/>
              </a:lnSpc>
              <a:spcBef>
                <a:spcPts val="0"/>
              </a:spcBef>
              <a:spcAft>
                <a:spcPts val="0"/>
              </a:spcAft>
              <a:buClr>
                <a:srgbClr val="000000"/>
              </a:buClr>
              <a:buSzPts val="2800"/>
              <a:buFont typeface="Arial"/>
              <a:buNone/>
            </a:pPr>
            <a:r>
              <a:rPr lang="es-MX" sz="2800">
                <a:solidFill>
                  <a:schemeClr val="dk1"/>
                </a:solidFill>
              </a:rPr>
              <a:t>A finales de los 90, la </a:t>
            </a:r>
            <a:r>
              <a:rPr lang="es-MX" sz="2800" b="0" i="0" u="none" strike="noStrike" cap="none">
                <a:solidFill>
                  <a:schemeClr val="dk1"/>
                </a:solidFill>
                <a:latin typeface="Arial"/>
                <a:ea typeface="Arial"/>
                <a:cs typeface="Arial"/>
                <a:sym typeface="Arial"/>
              </a:rPr>
              <a:t>Comisión de Seguros del Estado de Massachusetts permitió a investiga</a:t>
            </a:r>
            <a:r>
              <a:rPr lang="es-MX" sz="2800">
                <a:solidFill>
                  <a:schemeClr val="dk1"/>
                </a:solidFill>
              </a:rPr>
              <a:t>dores el acceso a:</a:t>
            </a:r>
            <a:endParaRPr sz="2800">
              <a:solidFill>
                <a:schemeClr val="dk1"/>
              </a:solidFill>
            </a:endParaRPr>
          </a:p>
          <a:p>
            <a:pPr marL="457200" marR="0" lvl="0" indent="0" algn="l" rtl="0">
              <a:lnSpc>
                <a:spcPct val="110000"/>
              </a:lnSpc>
              <a:spcBef>
                <a:spcPts val="0"/>
              </a:spcBef>
              <a:spcAft>
                <a:spcPts val="0"/>
              </a:spcAft>
              <a:buClr>
                <a:srgbClr val="000000"/>
              </a:buClr>
              <a:buSzPts val="2800"/>
              <a:buFont typeface="Arial"/>
              <a:buNone/>
            </a:pPr>
            <a:endParaRPr sz="2800">
              <a:solidFill>
                <a:schemeClr val="dk1"/>
              </a:solidFill>
            </a:endParaRPr>
          </a:p>
          <a:p>
            <a:pPr marL="457200" lvl="0" indent="0" algn="l" rtl="0">
              <a:lnSpc>
                <a:spcPct val="110000"/>
              </a:lnSpc>
              <a:spcBef>
                <a:spcPts val="0"/>
              </a:spcBef>
              <a:spcAft>
                <a:spcPts val="0"/>
              </a:spcAft>
              <a:buClr>
                <a:schemeClr val="dk1"/>
              </a:buClr>
              <a:buFont typeface="Arial"/>
              <a:buNone/>
            </a:pPr>
            <a:r>
              <a:rPr lang="es-MX" sz="2800">
                <a:solidFill>
                  <a:schemeClr val="dk1"/>
                </a:solidFill>
              </a:rPr>
              <a:t>Registros de </a:t>
            </a:r>
            <a:r>
              <a:rPr lang="es-MX" sz="2800">
                <a:solidFill>
                  <a:schemeClr val="dk1"/>
                </a:solidFill>
                <a:latin typeface="Helvetica Neue"/>
                <a:ea typeface="Helvetica Neue"/>
                <a:cs typeface="Helvetica Neue"/>
                <a:sym typeface="Helvetica Neue"/>
              </a:rPr>
              <a:t>salud de los empleados del Estado de Massachusetts (datos sensibles).</a:t>
            </a:r>
            <a:endParaRPr sz="2800">
              <a:solidFill>
                <a:schemeClr val="dk1"/>
              </a:solidFill>
              <a:latin typeface="Helvetica Neue"/>
              <a:ea typeface="Helvetica Neue"/>
              <a:cs typeface="Helvetica Neue"/>
              <a:sym typeface="Helvetica Neue"/>
            </a:endParaRPr>
          </a:p>
          <a:p>
            <a:pPr marL="457200" lvl="0" indent="0" algn="l" rtl="0">
              <a:lnSpc>
                <a:spcPct val="110000"/>
              </a:lnSpc>
              <a:spcBef>
                <a:spcPts val="0"/>
              </a:spcBef>
              <a:spcAft>
                <a:spcPts val="0"/>
              </a:spcAft>
              <a:buClr>
                <a:schemeClr val="dk1"/>
              </a:buClr>
              <a:buFont typeface="Arial"/>
              <a:buNone/>
            </a:pPr>
            <a:endParaRPr sz="2800">
              <a:solidFill>
                <a:schemeClr val="dk1"/>
              </a:solidFill>
              <a:latin typeface="Helvetica Neue"/>
              <a:ea typeface="Helvetica Neue"/>
              <a:cs typeface="Helvetica Neue"/>
              <a:sym typeface="Helvetica Neue"/>
            </a:endParaRPr>
          </a:p>
          <a:p>
            <a:pPr marL="457200" lvl="0" indent="0" algn="l" rtl="0">
              <a:lnSpc>
                <a:spcPct val="110000"/>
              </a:lnSpc>
              <a:spcBef>
                <a:spcPts val="0"/>
              </a:spcBef>
              <a:spcAft>
                <a:spcPts val="0"/>
              </a:spcAft>
              <a:buClr>
                <a:schemeClr val="dk1"/>
              </a:buClr>
              <a:buFont typeface="Arial"/>
              <a:buNone/>
            </a:pPr>
            <a:r>
              <a:rPr lang="es-MX" sz="2800">
                <a:solidFill>
                  <a:schemeClr val="dk1"/>
                </a:solidFill>
                <a:latin typeface="Helvetica Neue"/>
                <a:ea typeface="Helvetica Neue"/>
                <a:cs typeface="Helvetica Neue"/>
                <a:sym typeface="Helvetica Neue"/>
              </a:rPr>
              <a:t>Los datos fueron anonimizados eliminando nombre, dirección, número de seguridad social y otros datos que pudieran servir para identificar a las personas.</a:t>
            </a:r>
            <a:endParaRPr sz="2800">
              <a:solidFill>
                <a:schemeClr val="dk1"/>
              </a:solidFill>
              <a:latin typeface="Helvetica Neue"/>
              <a:ea typeface="Helvetica Neue"/>
              <a:cs typeface="Helvetica Neue"/>
              <a:sym typeface="Helvetica Neue"/>
            </a:endParaRPr>
          </a:p>
          <a:p>
            <a:pPr marL="457200" marR="0" lvl="0" indent="0" algn="l" rtl="0">
              <a:lnSpc>
                <a:spcPct val="110000"/>
              </a:lnSpc>
              <a:spcBef>
                <a:spcPts val="0"/>
              </a:spcBef>
              <a:spcAft>
                <a:spcPts val="0"/>
              </a:spcAft>
              <a:buClr>
                <a:srgbClr val="000000"/>
              </a:buClr>
              <a:buSzPts val="2800"/>
              <a:buFont typeface="Arial"/>
              <a:buNone/>
            </a:pPr>
            <a:r>
              <a:rPr lang="es-MX" sz="2800">
                <a:solidFill>
                  <a:schemeClr val="dk1"/>
                </a:solidFill>
              </a:rPr>
              <a:t> </a:t>
            </a:r>
            <a:endParaRPr sz="2800" b="0" i="0" u="none" strike="noStrike" cap="none">
              <a:solidFill>
                <a:srgbClr val="000000"/>
              </a:solidFill>
              <a:latin typeface="Arial"/>
              <a:ea typeface="Arial"/>
              <a:cs typeface="Arial"/>
              <a:sym typeface="Arial"/>
            </a:endParaRPr>
          </a:p>
        </p:txBody>
      </p:sp>
      <p:grpSp>
        <p:nvGrpSpPr>
          <p:cNvPr id="92" name="Google Shape;92;p11"/>
          <p:cNvGrpSpPr/>
          <p:nvPr/>
        </p:nvGrpSpPr>
        <p:grpSpPr>
          <a:xfrm>
            <a:off x="16984821" y="2742497"/>
            <a:ext cx="5565204" cy="4319597"/>
            <a:chOff x="9259358" y="1103679"/>
            <a:chExt cx="3302400" cy="4319597"/>
          </a:xfrm>
        </p:grpSpPr>
        <p:sp>
          <p:nvSpPr>
            <p:cNvPr id="93" name="Google Shape;93;p11"/>
            <p:cNvSpPr txBox="1"/>
            <p:nvPr/>
          </p:nvSpPr>
          <p:spPr>
            <a:xfrm>
              <a:off x="9259358" y="1103678"/>
              <a:ext cx="3302400" cy="2247600"/>
            </a:xfrm>
            <a:prstGeom prst="rect">
              <a:avLst/>
            </a:prstGeom>
            <a:noFill/>
            <a:ln>
              <a:noFill/>
            </a:ln>
          </p:spPr>
          <p:txBody>
            <a:bodyPr spcFirstLastPara="1" wrap="square" lIns="91425" tIns="91425" rIns="91425" bIns="91425" anchor="ctr" anchorCtr="0">
              <a:noAutofit/>
            </a:bodyPr>
            <a:lstStyle/>
            <a:p>
              <a:pPr marL="457200" marR="0" lvl="0" indent="0" algn="l" rtl="0">
                <a:lnSpc>
                  <a:spcPct val="110000"/>
                </a:lnSpc>
                <a:spcBef>
                  <a:spcPts val="0"/>
                </a:spcBef>
                <a:spcAft>
                  <a:spcPts val="0"/>
                </a:spcAft>
                <a:buClr>
                  <a:srgbClr val="000000"/>
                </a:buClr>
                <a:buSzPts val="2800"/>
                <a:buFont typeface="Arial"/>
                <a:buNone/>
              </a:pPr>
              <a:r>
                <a:rPr lang="es-MX" sz="2800">
                  <a:solidFill>
                    <a:srgbClr val="434343"/>
                  </a:solidFill>
                </a:rPr>
                <a:t>El</a:t>
              </a:r>
              <a:r>
                <a:rPr lang="es-MX" sz="2800" b="0" i="0" u="none" strike="noStrike" cap="none">
                  <a:solidFill>
                    <a:srgbClr val="434343"/>
                  </a:solidFill>
                  <a:latin typeface="Arial"/>
                  <a:ea typeface="Arial"/>
                  <a:cs typeface="Arial"/>
                  <a:sym typeface="Arial"/>
                </a:rPr>
                <a:t> regi</a:t>
              </a:r>
              <a:r>
                <a:rPr lang="es-MX" sz="2800">
                  <a:solidFill>
                    <a:srgbClr val="434343"/>
                  </a:solidFill>
                </a:rPr>
                <a:t>stro de</a:t>
              </a:r>
              <a:r>
                <a:rPr lang="es-MX" sz="2800" b="0" i="0" u="none" strike="noStrike" cap="none">
                  <a:solidFill>
                    <a:srgbClr val="434343"/>
                  </a:solidFill>
                  <a:latin typeface="Arial"/>
                  <a:ea typeface="Arial"/>
                  <a:cs typeface="Arial"/>
                  <a:sym typeface="Arial"/>
                </a:rPr>
                <a:t> votantes</a:t>
              </a:r>
              <a:r>
                <a:rPr lang="es-MX" sz="2800">
                  <a:solidFill>
                    <a:srgbClr val="434343"/>
                  </a:solidFill>
                </a:rPr>
                <a:t> </a:t>
              </a:r>
              <a:r>
                <a:rPr lang="es-MX" sz="2800" b="0" i="0" u="none" strike="noStrike" cap="none">
                  <a:solidFill>
                    <a:srgbClr val="434343"/>
                  </a:solidFill>
                  <a:latin typeface="Arial"/>
                  <a:ea typeface="Arial"/>
                  <a:cs typeface="Arial"/>
                  <a:sym typeface="Arial"/>
                </a:rPr>
                <a:t>con</a:t>
              </a:r>
              <a:r>
                <a:rPr lang="es-MX" sz="2800">
                  <a:solidFill>
                    <a:srgbClr val="434343"/>
                  </a:solidFill>
                </a:rPr>
                <a:t>tiene:</a:t>
              </a:r>
              <a:endParaRPr sz="2800">
                <a:solidFill>
                  <a:srgbClr val="434343"/>
                </a:solidFill>
              </a:endParaRPr>
            </a:p>
            <a:p>
              <a:pPr marL="457200" marR="0" lvl="0" indent="0" algn="l" rtl="0">
                <a:lnSpc>
                  <a:spcPct val="110000"/>
                </a:lnSpc>
                <a:spcBef>
                  <a:spcPts val="0"/>
                </a:spcBef>
                <a:spcAft>
                  <a:spcPts val="0"/>
                </a:spcAft>
                <a:buClr>
                  <a:srgbClr val="000000"/>
                </a:buClr>
                <a:buSzPts val="2800"/>
                <a:buFont typeface="Arial"/>
                <a:buNone/>
              </a:pPr>
              <a:endParaRPr sz="2800">
                <a:solidFill>
                  <a:srgbClr val="434343"/>
                </a:solidFill>
              </a:endParaRPr>
            </a:p>
            <a:p>
              <a:pPr marL="457200" marR="0" lvl="0" indent="0" algn="l" rtl="0">
                <a:lnSpc>
                  <a:spcPct val="110000"/>
                </a:lnSpc>
                <a:spcBef>
                  <a:spcPts val="0"/>
                </a:spcBef>
                <a:spcAft>
                  <a:spcPts val="0"/>
                </a:spcAft>
                <a:buClr>
                  <a:srgbClr val="000000"/>
                </a:buClr>
                <a:buSzPts val="2800"/>
                <a:buFont typeface="Arial"/>
                <a:buNone/>
              </a:pPr>
              <a:r>
                <a:rPr lang="es-MX" sz="2800">
                  <a:solidFill>
                    <a:srgbClr val="434343"/>
                  </a:solidFill>
                </a:rPr>
                <a:t>Nombre de la persona, código postal y fecha de nacimiento.</a:t>
              </a:r>
              <a:endParaRPr sz="2800">
                <a:solidFill>
                  <a:srgbClr val="434343"/>
                </a:solidFill>
              </a:endParaRPr>
            </a:p>
          </p:txBody>
        </p:sp>
        <p:sp>
          <p:nvSpPr>
            <p:cNvPr id="94" name="Google Shape;94;p11"/>
            <p:cNvSpPr txBox="1"/>
            <p:nvPr/>
          </p:nvSpPr>
          <p:spPr>
            <a:xfrm>
              <a:off x="9259364" y="3846175"/>
              <a:ext cx="3000000" cy="1577100"/>
            </a:xfrm>
            <a:prstGeom prst="rect">
              <a:avLst/>
            </a:prstGeom>
            <a:noFill/>
            <a:ln>
              <a:noFill/>
            </a:ln>
          </p:spPr>
          <p:txBody>
            <a:bodyPr spcFirstLastPara="1" wrap="square" lIns="91425" tIns="91425" rIns="91425" bIns="91425" anchor="ctr" anchorCtr="0">
              <a:noAutofit/>
            </a:bodyPr>
            <a:lstStyle/>
            <a:p>
              <a:pPr marL="457200" marR="0" lvl="0" indent="0" algn="l" rtl="0">
                <a:lnSpc>
                  <a:spcPct val="110000"/>
                </a:lnSpc>
                <a:spcBef>
                  <a:spcPts val="0"/>
                </a:spcBef>
                <a:spcAft>
                  <a:spcPts val="0"/>
                </a:spcAft>
                <a:buNone/>
              </a:pPr>
              <a:r>
                <a:rPr lang="es-MX" sz="2800">
                  <a:solidFill>
                    <a:schemeClr val="dk1"/>
                  </a:solidFill>
                </a:rPr>
                <a:t>El acceso a los datos del registro fue </a:t>
              </a:r>
              <a:r>
                <a:rPr lang="es-MX" sz="2800" b="0" i="0" u="none" strike="noStrike" cap="none">
                  <a:solidFill>
                    <a:schemeClr val="dk1"/>
                  </a:solidFill>
                  <a:latin typeface="Arial"/>
                  <a:ea typeface="Arial"/>
                  <a:cs typeface="Arial"/>
                  <a:sym typeface="Arial"/>
                </a:rPr>
                <a:t>p</a:t>
              </a:r>
              <a:r>
                <a:rPr lang="es-MX" sz="2800">
                  <a:solidFill>
                    <a:schemeClr val="dk1"/>
                  </a:solidFill>
                </a:rPr>
                <a:t>osible previo un pago</a:t>
              </a:r>
              <a:r>
                <a:rPr lang="es-MX" sz="2800" b="0" i="0" u="none" strike="noStrike" cap="none">
                  <a:solidFill>
                    <a:schemeClr val="dk1"/>
                  </a:solidFill>
                  <a:latin typeface="Arial"/>
                  <a:ea typeface="Arial"/>
                  <a:cs typeface="Arial"/>
                  <a:sym typeface="Arial"/>
                </a:rPr>
                <a:t>.</a:t>
              </a:r>
              <a:endParaRPr sz="2800" b="0" i="0" u="none" strike="noStrike" cap="none">
                <a:solidFill>
                  <a:srgbClr val="000000"/>
                </a:solidFill>
                <a:latin typeface="Arial"/>
                <a:ea typeface="Arial"/>
                <a:cs typeface="Arial"/>
                <a:sym typeface="Arial"/>
              </a:endParaRPr>
            </a:p>
            <a:p>
              <a:pPr marL="457200" marR="0" lvl="0" indent="0" algn="l" rtl="0">
                <a:lnSpc>
                  <a:spcPct val="110000"/>
                </a:lnSpc>
                <a:spcBef>
                  <a:spcPts val="0"/>
                </a:spcBef>
                <a:spcAft>
                  <a:spcPts val="0"/>
                </a:spcAft>
                <a:buNone/>
              </a:pPr>
              <a:endParaRPr sz="2800" b="0" i="0" u="none" strike="noStrike" cap="none">
                <a:solidFill>
                  <a:schemeClr val="dk1"/>
                </a:solidFill>
                <a:latin typeface="Arial"/>
                <a:ea typeface="Arial"/>
                <a:cs typeface="Arial"/>
                <a:sym typeface="Arial"/>
              </a:endParaRPr>
            </a:p>
          </p:txBody>
        </p:sp>
      </p:grpSp>
      <p:sp>
        <p:nvSpPr>
          <p:cNvPr id="95" name="Google Shape;95;p11"/>
          <p:cNvSpPr txBox="1"/>
          <p:nvPr/>
        </p:nvSpPr>
        <p:spPr>
          <a:xfrm>
            <a:off x="11858731" y="9832589"/>
            <a:ext cx="6838800" cy="1221300"/>
          </a:xfrm>
          <a:prstGeom prst="rect">
            <a:avLst/>
          </a:prstGeom>
          <a:noFill/>
          <a:ln>
            <a:noFill/>
          </a:ln>
        </p:spPr>
        <p:txBody>
          <a:bodyPr spcFirstLastPara="1" wrap="square" lIns="91425" tIns="91425" rIns="91425" bIns="91425" anchor="ctr" anchorCtr="0">
            <a:noAutofit/>
          </a:bodyPr>
          <a:lstStyle/>
          <a:p>
            <a:pPr marL="457200" marR="0" lvl="0" indent="0" algn="just" rtl="0">
              <a:lnSpc>
                <a:spcPct val="110000"/>
              </a:lnSpc>
              <a:spcBef>
                <a:spcPts val="0"/>
              </a:spcBef>
              <a:spcAft>
                <a:spcPts val="0"/>
              </a:spcAft>
              <a:buNone/>
            </a:pPr>
            <a:r>
              <a:rPr lang="es-MX" sz="2800" b="0" i="0" u="none" strike="noStrike" cap="none">
                <a:solidFill>
                  <a:schemeClr val="dk1"/>
                </a:solidFill>
                <a:latin typeface="Arial"/>
                <a:ea typeface="Arial"/>
                <a:cs typeface="Arial"/>
                <a:sym typeface="Arial"/>
              </a:rPr>
              <a:t>El género, el código postal y la fecha de nacimiento</a:t>
            </a:r>
            <a:r>
              <a:rPr lang="es-MX" sz="2800">
                <a:solidFill>
                  <a:schemeClr val="dk1"/>
                </a:solidFill>
              </a:rPr>
              <a:t> </a:t>
            </a:r>
            <a:r>
              <a:rPr lang="es-MX" sz="2800" b="0" i="0" u="none" strike="noStrike" cap="none">
                <a:solidFill>
                  <a:schemeClr val="dk1"/>
                </a:solidFill>
                <a:latin typeface="Arial"/>
                <a:ea typeface="Arial"/>
                <a:cs typeface="Arial"/>
                <a:sym typeface="Arial"/>
              </a:rPr>
              <a:t>permitieron identificar con precisión el registro del</a:t>
            </a:r>
            <a:r>
              <a:rPr lang="es-MX" sz="2800">
                <a:solidFill>
                  <a:schemeClr val="dk1"/>
                </a:solidFill>
              </a:rPr>
              <a:t> </a:t>
            </a:r>
            <a:r>
              <a:rPr lang="es-MX" sz="2800" b="0" i="0" u="none" strike="noStrike" cap="none">
                <a:solidFill>
                  <a:schemeClr val="dk1"/>
                </a:solidFill>
                <a:latin typeface="Arial"/>
                <a:ea typeface="Arial"/>
                <a:cs typeface="Arial"/>
                <a:sym typeface="Arial"/>
              </a:rPr>
              <a:t>Gobernador de Massachusetts, </a:t>
            </a:r>
            <a:r>
              <a:rPr lang="es-MX" sz="2800" b="0" i="0" u="none" strike="noStrike" cap="none">
                <a:solidFill>
                  <a:srgbClr val="000000"/>
                </a:solidFill>
                <a:latin typeface="Helvetica Neue"/>
                <a:ea typeface="Helvetica Neue"/>
                <a:cs typeface="Helvetica Neue"/>
                <a:sym typeface="Helvetica Neue"/>
              </a:rPr>
              <a:t>William Weld</a:t>
            </a:r>
            <a:r>
              <a:rPr lang="es-MX" sz="2800">
                <a:latin typeface="Helvetica Neue"/>
                <a:ea typeface="Helvetica Neue"/>
                <a:cs typeface="Helvetica Neue"/>
                <a:sym typeface="Helvetica Neue"/>
              </a:rPr>
              <a:t>, así como información de su salud.</a:t>
            </a:r>
            <a:endParaRPr sz="2800" b="0" i="0" u="none" strike="noStrike" cap="none">
              <a:solidFill>
                <a:schemeClr val="dk1"/>
              </a:solidFill>
              <a:latin typeface="Arial"/>
              <a:ea typeface="Arial"/>
              <a:cs typeface="Arial"/>
              <a:sym typeface="Arial"/>
            </a:endParaRPr>
          </a:p>
          <a:p>
            <a:pPr marL="457200" marR="0" lvl="0" indent="0" algn="l" rtl="0">
              <a:lnSpc>
                <a:spcPct val="11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sp>
        <p:nvSpPr>
          <p:cNvPr id="96" name="Google Shape;96;p11"/>
          <p:cNvSpPr/>
          <p:nvPr/>
        </p:nvSpPr>
        <p:spPr>
          <a:xfrm>
            <a:off x="13364395" y="3715219"/>
            <a:ext cx="3302400" cy="1582057"/>
          </a:xfrm>
          <a:prstGeom prst="leftRightArrow">
            <a:avLst>
              <a:gd name="adj1" fmla="val 50000"/>
              <a:gd name="adj2" fmla="val 50000"/>
            </a:avLst>
          </a:prstGeom>
          <a:solidFill>
            <a:srgbClr val="0097A7"/>
          </a:solidFill>
          <a:ln w="952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MX" sz="1400" b="0" i="0" u="none" strike="noStrike" cap="none">
                <a:solidFill>
                  <a:srgbClr val="000000"/>
                </a:solidFill>
                <a:latin typeface="Arial"/>
                <a:ea typeface="Arial"/>
                <a:cs typeface="Arial"/>
                <a:sym typeface="Arial"/>
              </a:rPr>
              <a:t>Cruce entre bases de datos</a:t>
            </a:r>
            <a:endParaRPr sz="1400" b="0" i="0" u="none" strike="noStrike" cap="none">
              <a:solidFill>
                <a:srgbClr val="000000"/>
              </a:solidFill>
              <a:latin typeface="Arial"/>
              <a:ea typeface="Arial"/>
              <a:cs typeface="Arial"/>
              <a:sym typeface="Arial"/>
            </a:endParaRPr>
          </a:p>
        </p:txBody>
      </p:sp>
      <p:sp>
        <p:nvSpPr>
          <p:cNvPr id="97" name="Google Shape;97;p11"/>
          <p:cNvSpPr/>
          <p:nvPr/>
        </p:nvSpPr>
        <p:spPr>
          <a:xfrm rot="5400000">
            <a:off x="14452480" y="6774657"/>
            <a:ext cx="1651200" cy="655211"/>
          </a:xfrm>
          <a:prstGeom prst="mathEqual">
            <a:avLst>
              <a:gd name="adj1" fmla="val 23520"/>
              <a:gd name="adj2" fmla="val 29976"/>
            </a:avLst>
          </a:prstGeom>
          <a:solidFill>
            <a:srgbClr val="0097A7"/>
          </a:solidFill>
          <a:ln w="952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 name="Google Shape;98;p11"/>
          <p:cNvSpPr txBox="1"/>
          <p:nvPr/>
        </p:nvSpPr>
        <p:spPr>
          <a:xfrm>
            <a:off x="17949600" y="11264275"/>
            <a:ext cx="6434400" cy="3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MX" u="sng">
                <a:solidFill>
                  <a:schemeClr val="hlink"/>
                </a:solidFill>
                <a:hlinkClick r:id="rId3"/>
              </a:rPr>
              <a:t>http://www.jetlaw.org/wp-content/uploads/2018/12/4_Wood_Final.pdf</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2"/>
          <p:cNvSpPr txBox="1">
            <a:spLocks noGrp="1"/>
          </p:cNvSpPr>
          <p:nvPr>
            <p:ph type="title"/>
          </p:nvPr>
        </p:nvSpPr>
        <p:spPr>
          <a:xfrm>
            <a:off x="1689150" y="12700"/>
            <a:ext cx="21005701" cy="2286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1200"/>
              <a:buNone/>
            </a:pPr>
            <a:r>
              <a:rPr lang="es-MX" sz="6500">
                <a:solidFill>
                  <a:srgbClr val="003056"/>
                </a:solidFill>
              </a:rPr>
              <a:t>Marco jurídico internacional </a:t>
            </a:r>
            <a:endParaRPr sz="6500">
              <a:solidFill>
                <a:srgbClr val="003056"/>
              </a:solidFill>
            </a:endParaRPr>
          </a:p>
        </p:txBody>
      </p:sp>
      <p:sp>
        <p:nvSpPr>
          <p:cNvPr id="104" name="Google Shape;104;p12"/>
          <p:cNvSpPr txBox="1">
            <a:spLocks noGrp="1"/>
          </p:cNvSpPr>
          <p:nvPr>
            <p:ph type="title"/>
          </p:nvPr>
        </p:nvSpPr>
        <p:spPr>
          <a:xfrm>
            <a:off x="6874032" y="12503600"/>
            <a:ext cx="16236600" cy="228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2000"/>
              <a:buNone/>
            </a:pPr>
            <a:r>
              <a:rPr lang="es-MX" sz="4000">
                <a:solidFill>
                  <a:srgbClr val="FFFFFF"/>
                </a:solidFill>
              </a:rPr>
              <a:t>Confidencialidad y protección de datos personales</a:t>
            </a:r>
            <a:endParaRPr sz="4000">
              <a:solidFill>
                <a:srgbClr val="FFFFFF"/>
              </a:solidFill>
            </a:endParaRPr>
          </a:p>
        </p:txBody>
      </p:sp>
      <p:grpSp>
        <p:nvGrpSpPr>
          <p:cNvPr id="105" name="Google Shape;105;p12"/>
          <p:cNvGrpSpPr/>
          <p:nvPr/>
        </p:nvGrpSpPr>
        <p:grpSpPr>
          <a:xfrm>
            <a:off x="1828800" y="1343559"/>
            <a:ext cx="13258813" cy="10351549"/>
            <a:chOff x="0" y="581558"/>
            <a:chExt cx="13258813" cy="10351549"/>
          </a:xfrm>
        </p:grpSpPr>
        <p:sp>
          <p:nvSpPr>
            <p:cNvPr id="106" name="Google Shape;106;p12"/>
            <p:cNvSpPr/>
            <p:nvPr/>
          </p:nvSpPr>
          <p:spPr>
            <a:xfrm>
              <a:off x="0" y="906278"/>
              <a:ext cx="12738712" cy="1084396"/>
            </a:xfrm>
            <a:prstGeom prst="rect">
              <a:avLst/>
            </a:prstGeom>
            <a:solidFill>
              <a:srgbClr val="CADFFF">
                <a:alpha val="89803"/>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2"/>
            <p:cNvSpPr txBox="1"/>
            <p:nvPr/>
          </p:nvSpPr>
          <p:spPr>
            <a:xfrm>
              <a:off x="0" y="906278"/>
              <a:ext cx="12738712" cy="1084396"/>
            </a:xfrm>
            <a:prstGeom prst="rect">
              <a:avLst/>
            </a:prstGeom>
            <a:noFill/>
            <a:ln>
              <a:noFill/>
            </a:ln>
          </p:spPr>
          <p:txBody>
            <a:bodyPr spcFirstLastPara="1" wrap="square" lIns="1366125" tIns="458200" rIns="1366125" bIns="156450" anchor="t" anchorCtr="0">
              <a:noAutofit/>
            </a:bodyPr>
            <a:lstStyle/>
            <a:p>
              <a:pPr marL="0" marR="0" lvl="0" indent="0" algn="l" rtl="0">
                <a:lnSpc>
                  <a:spcPct val="90000"/>
                </a:lnSpc>
                <a:spcBef>
                  <a:spcPts val="0"/>
                </a:spcBef>
                <a:spcAft>
                  <a:spcPts val="0"/>
                </a:spcAft>
                <a:buNone/>
              </a:pPr>
              <a:r>
                <a:rPr lang="es-MX" sz="2200" b="0" i="0" u="none" strike="noStrike" cap="none">
                  <a:solidFill>
                    <a:srgbClr val="000000"/>
                  </a:solidFill>
                  <a:latin typeface="Arial"/>
                  <a:ea typeface="Arial"/>
                  <a:cs typeface="Arial"/>
                  <a:sym typeface="Arial"/>
                </a:rPr>
                <a:t>Suscrito por México en 1981.</a:t>
              </a:r>
              <a:endParaRPr/>
            </a:p>
          </p:txBody>
        </p:sp>
        <p:sp>
          <p:nvSpPr>
            <p:cNvPr id="108" name="Google Shape;108;p12"/>
            <p:cNvSpPr/>
            <p:nvPr/>
          </p:nvSpPr>
          <p:spPr>
            <a:xfrm>
              <a:off x="880110" y="581558"/>
              <a:ext cx="12321540" cy="649440"/>
            </a:xfrm>
            <a:prstGeom prst="roundRect">
              <a:avLst>
                <a:gd name="adj" fmla="val 16667"/>
              </a:avLst>
            </a:prstGeom>
            <a:solidFill>
              <a:schemeClr val="lt1"/>
            </a:solidFill>
            <a:ln w="25400" cap="flat" cmpd="sng">
              <a:solidFill>
                <a:srgbClr val="0092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2"/>
            <p:cNvSpPr txBox="1"/>
            <p:nvPr/>
          </p:nvSpPr>
          <p:spPr>
            <a:xfrm>
              <a:off x="911813" y="613261"/>
              <a:ext cx="12258134" cy="586034"/>
            </a:xfrm>
            <a:prstGeom prst="rect">
              <a:avLst/>
            </a:prstGeom>
            <a:noFill/>
            <a:ln>
              <a:noFill/>
            </a:ln>
          </p:spPr>
          <p:txBody>
            <a:bodyPr spcFirstLastPara="1" wrap="square" lIns="465725" tIns="0" rIns="465725" bIns="0" anchor="ctr" anchorCtr="0">
              <a:noAutofit/>
            </a:bodyPr>
            <a:lstStyle/>
            <a:p>
              <a:pPr marL="0" marR="0" lvl="0" indent="0" algn="l" rtl="0">
                <a:lnSpc>
                  <a:spcPct val="90000"/>
                </a:lnSpc>
                <a:spcBef>
                  <a:spcPts val="0"/>
                </a:spcBef>
                <a:spcAft>
                  <a:spcPts val="0"/>
                </a:spcAft>
                <a:buClr>
                  <a:schemeClr val="dk1"/>
                </a:buClr>
                <a:buSzPts val="3300"/>
                <a:buFont typeface="Century Gothic"/>
                <a:buNone/>
              </a:pPr>
              <a:r>
                <a:rPr lang="es-MX" sz="2200" b="0" i="0" u="none" strike="noStrike" cap="none">
                  <a:latin typeface="Century Gothic"/>
                  <a:ea typeface="Century Gothic"/>
                  <a:cs typeface="Century Gothic"/>
                  <a:sym typeface="Century Gothic"/>
                </a:rPr>
                <a:t>1966 - Convención Internacional de Derechos Civiles y Políticos</a:t>
              </a:r>
              <a:endParaRPr sz="2200" b="0" i="0" u="none" strike="noStrike" cap="none">
                <a:latin typeface="Arial"/>
                <a:ea typeface="Arial"/>
                <a:cs typeface="Arial"/>
                <a:sym typeface="Arial"/>
              </a:endParaRPr>
            </a:p>
          </p:txBody>
        </p:sp>
        <p:sp>
          <p:nvSpPr>
            <p:cNvPr id="110" name="Google Shape;110;p12"/>
            <p:cNvSpPr/>
            <p:nvPr/>
          </p:nvSpPr>
          <p:spPr>
            <a:xfrm>
              <a:off x="0" y="2434194"/>
              <a:ext cx="12738712" cy="1084396"/>
            </a:xfrm>
            <a:prstGeom prst="rect">
              <a:avLst/>
            </a:prstGeom>
            <a:solidFill>
              <a:srgbClr val="CADFFF">
                <a:alpha val="89803"/>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txBox="1"/>
            <p:nvPr/>
          </p:nvSpPr>
          <p:spPr>
            <a:xfrm>
              <a:off x="0" y="2434194"/>
              <a:ext cx="12738712" cy="1084396"/>
            </a:xfrm>
            <a:prstGeom prst="rect">
              <a:avLst/>
            </a:prstGeom>
            <a:noFill/>
            <a:ln>
              <a:noFill/>
            </a:ln>
          </p:spPr>
          <p:txBody>
            <a:bodyPr spcFirstLastPara="1" wrap="square" lIns="1366125" tIns="458200" rIns="1366125" bIns="156450" anchor="t" anchorCtr="0">
              <a:noAutofit/>
            </a:bodyPr>
            <a:lstStyle/>
            <a:p>
              <a:pPr marL="0" marR="0" lvl="0" indent="0" algn="l" rtl="0">
                <a:lnSpc>
                  <a:spcPct val="90000"/>
                </a:lnSpc>
                <a:spcBef>
                  <a:spcPts val="0"/>
                </a:spcBef>
                <a:spcAft>
                  <a:spcPts val="0"/>
                </a:spcAft>
                <a:buNone/>
              </a:pPr>
              <a:r>
                <a:rPr lang="es-MX" sz="2200" b="0" i="0" u="none" strike="noStrike" cap="none">
                  <a:solidFill>
                    <a:srgbClr val="000000"/>
                  </a:solidFill>
                  <a:latin typeface="Arial"/>
                  <a:ea typeface="Arial"/>
                  <a:cs typeface="Arial"/>
                  <a:sym typeface="Arial"/>
                </a:rPr>
                <a:t>Suscrito por México en 2018</a:t>
              </a:r>
              <a:endParaRPr/>
            </a:p>
          </p:txBody>
        </p:sp>
        <p:sp>
          <p:nvSpPr>
            <p:cNvPr id="112" name="Google Shape;112;p12"/>
            <p:cNvSpPr/>
            <p:nvPr/>
          </p:nvSpPr>
          <p:spPr>
            <a:xfrm>
              <a:off x="880110" y="2109474"/>
              <a:ext cx="12321540" cy="649440"/>
            </a:xfrm>
            <a:prstGeom prst="roundRect">
              <a:avLst>
                <a:gd name="adj" fmla="val 16667"/>
              </a:avLst>
            </a:prstGeom>
            <a:solidFill>
              <a:schemeClr val="lt1"/>
            </a:solidFill>
            <a:ln w="25400" cap="flat" cmpd="sng">
              <a:solidFill>
                <a:srgbClr val="0092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2"/>
            <p:cNvSpPr txBox="1"/>
            <p:nvPr/>
          </p:nvSpPr>
          <p:spPr>
            <a:xfrm>
              <a:off x="911813" y="2141177"/>
              <a:ext cx="12258134" cy="586034"/>
            </a:xfrm>
            <a:prstGeom prst="rect">
              <a:avLst/>
            </a:prstGeom>
            <a:noFill/>
            <a:ln>
              <a:noFill/>
            </a:ln>
          </p:spPr>
          <p:txBody>
            <a:bodyPr spcFirstLastPara="1" wrap="square" lIns="465725" tIns="0" rIns="465725" bIns="0" anchor="ctr" anchorCtr="0">
              <a:noAutofit/>
            </a:bodyPr>
            <a:lstStyle/>
            <a:p>
              <a:pPr marL="0" marR="0" lvl="0" indent="0" algn="l" rtl="0">
                <a:lnSpc>
                  <a:spcPct val="90000"/>
                </a:lnSpc>
                <a:spcBef>
                  <a:spcPts val="0"/>
                </a:spcBef>
                <a:spcAft>
                  <a:spcPts val="0"/>
                </a:spcAft>
                <a:buClr>
                  <a:schemeClr val="dk1"/>
                </a:buClr>
                <a:buSzPts val="3300"/>
                <a:buFont typeface="Century Gothic"/>
                <a:buNone/>
              </a:pPr>
              <a:r>
                <a:rPr lang="es-MX" sz="2200" b="0" i="0" u="none" strike="noStrike" cap="none">
                  <a:latin typeface="Century Gothic"/>
                  <a:ea typeface="Century Gothic"/>
                  <a:cs typeface="Century Gothic"/>
                  <a:sym typeface="Century Gothic"/>
                </a:rPr>
                <a:t>1981 - Convenio Nº 108 del Consejo de Europa para la Protección de las Personas</a:t>
              </a:r>
              <a:endParaRPr sz="2200" b="0" i="0" u="none" strike="noStrike" cap="none">
                <a:latin typeface="Arial"/>
                <a:ea typeface="Arial"/>
                <a:cs typeface="Arial"/>
                <a:sym typeface="Arial"/>
              </a:endParaRPr>
            </a:p>
          </p:txBody>
        </p:sp>
        <p:sp>
          <p:nvSpPr>
            <p:cNvPr id="114" name="Google Shape;114;p12"/>
            <p:cNvSpPr/>
            <p:nvPr/>
          </p:nvSpPr>
          <p:spPr>
            <a:xfrm>
              <a:off x="0" y="3962110"/>
              <a:ext cx="12738712" cy="1084396"/>
            </a:xfrm>
            <a:prstGeom prst="rect">
              <a:avLst/>
            </a:prstGeom>
            <a:solidFill>
              <a:srgbClr val="CADFFF">
                <a:alpha val="89803"/>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txBox="1"/>
            <p:nvPr/>
          </p:nvSpPr>
          <p:spPr>
            <a:xfrm>
              <a:off x="0" y="3962110"/>
              <a:ext cx="12738712" cy="1084396"/>
            </a:xfrm>
            <a:prstGeom prst="rect">
              <a:avLst/>
            </a:prstGeom>
            <a:noFill/>
            <a:ln>
              <a:noFill/>
            </a:ln>
          </p:spPr>
          <p:txBody>
            <a:bodyPr spcFirstLastPara="1" wrap="square" lIns="1366125" tIns="458200" rIns="1366125" bIns="156450" anchor="t" anchorCtr="0">
              <a:noAutofit/>
            </a:bodyPr>
            <a:lstStyle/>
            <a:p>
              <a:pPr marL="0" marR="0" lvl="0" indent="0" algn="l" rtl="0">
                <a:lnSpc>
                  <a:spcPct val="90000"/>
                </a:lnSpc>
                <a:spcBef>
                  <a:spcPts val="0"/>
                </a:spcBef>
                <a:spcAft>
                  <a:spcPts val="0"/>
                </a:spcAft>
                <a:buNone/>
              </a:pPr>
              <a:r>
                <a:rPr lang="es-MX" sz="2200" b="0" i="0" u="none" strike="noStrike" cap="none">
                  <a:solidFill>
                    <a:srgbClr val="000000"/>
                  </a:solidFill>
                  <a:latin typeface="Arial"/>
                  <a:ea typeface="Arial"/>
                  <a:cs typeface="Arial"/>
                  <a:sym typeface="Arial"/>
                </a:rPr>
                <a:t>Protección de datos y su circulación entre miembros.</a:t>
              </a:r>
              <a:endParaRPr/>
            </a:p>
          </p:txBody>
        </p:sp>
        <p:sp>
          <p:nvSpPr>
            <p:cNvPr id="116" name="Google Shape;116;p12"/>
            <p:cNvSpPr/>
            <p:nvPr/>
          </p:nvSpPr>
          <p:spPr>
            <a:xfrm>
              <a:off x="937273" y="3637390"/>
              <a:ext cx="12321540" cy="649440"/>
            </a:xfrm>
            <a:prstGeom prst="roundRect">
              <a:avLst>
                <a:gd name="adj" fmla="val 16667"/>
              </a:avLst>
            </a:prstGeom>
            <a:solidFill>
              <a:schemeClr val="lt1"/>
            </a:solidFill>
            <a:ln w="25400" cap="flat" cmpd="sng">
              <a:solidFill>
                <a:srgbClr val="0092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2"/>
            <p:cNvSpPr txBox="1"/>
            <p:nvPr/>
          </p:nvSpPr>
          <p:spPr>
            <a:xfrm>
              <a:off x="968976" y="3669093"/>
              <a:ext cx="12258134" cy="586034"/>
            </a:xfrm>
            <a:prstGeom prst="rect">
              <a:avLst/>
            </a:prstGeom>
            <a:noFill/>
            <a:ln>
              <a:noFill/>
            </a:ln>
          </p:spPr>
          <p:txBody>
            <a:bodyPr spcFirstLastPara="1" wrap="square" lIns="465725" tIns="0" rIns="465725" bIns="0" anchor="ctr" anchorCtr="0">
              <a:noAutofit/>
            </a:bodyPr>
            <a:lstStyle/>
            <a:p>
              <a:pPr marL="0" marR="0" lvl="0" indent="0" algn="l" rtl="0">
                <a:lnSpc>
                  <a:spcPct val="90000"/>
                </a:lnSpc>
                <a:spcBef>
                  <a:spcPts val="0"/>
                </a:spcBef>
                <a:spcAft>
                  <a:spcPts val="0"/>
                </a:spcAft>
                <a:buClr>
                  <a:schemeClr val="dk1"/>
                </a:buClr>
                <a:buSzPts val="2600"/>
                <a:buFont typeface="Century Gothic"/>
                <a:buNone/>
              </a:pPr>
              <a:r>
                <a:rPr lang="es-MX" sz="2200" b="0" i="0" u="none" strike="noStrike" cap="none">
                  <a:latin typeface="Century Gothic"/>
                  <a:ea typeface="Century Gothic"/>
                  <a:cs typeface="Century Gothic"/>
                  <a:sym typeface="Century Gothic"/>
                </a:rPr>
                <a:t>Directiva 95/46/CE, del Parlamento Europeo y del Consejo.</a:t>
              </a:r>
              <a:endParaRPr sz="2200" b="0" i="0" u="none" strike="noStrike" cap="none">
                <a:latin typeface="Arial"/>
                <a:ea typeface="Arial"/>
                <a:cs typeface="Arial"/>
                <a:sym typeface="Arial"/>
              </a:endParaRPr>
            </a:p>
          </p:txBody>
        </p:sp>
        <p:sp>
          <p:nvSpPr>
            <p:cNvPr id="118" name="Google Shape;118;p12"/>
            <p:cNvSpPr/>
            <p:nvPr/>
          </p:nvSpPr>
          <p:spPr>
            <a:xfrm>
              <a:off x="0" y="5490026"/>
              <a:ext cx="12738712" cy="1023015"/>
            </a:xfrm>
            <a:prstGeom prst="rect">
              <a:avLst/>
            </a:prstGeom>
            <a:solidFill>
              <a:srgbClr val="CADFFF">
                <a:alpha val="89803"/>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2"/>
            <p:cNvSpPr txBox="1"/>
            <p:nvPr/>
          </p:nvSpPr>
          <p:spPr>
            <a:xfrm>
              <a:off x="0" y="5490026"/>
              <a:ext cx="12738712" cy="1023015"/>
            </a:xfrm>
            <a:prstGeom prst="rect">
              <a:avLst/>
            </a:prstGeom>
            <a:noFill/>
            <a:ln>
              <a:noFill/>
            </a:ln>
          </p:spPr>
          <p:txBody>
            <a:bodyPr spcFirstLastPara="1" wrap="square" lIns="1366125" tIns="458200" rIns="1366125" bIns="142225" anchor="t" anchorCtr="0">
              <a:noAutofit/>
            </a:bodyPr>
            <a:lstStyle/>
            <a:p>
              <a:pPr marL="0" marR="0" lvl="0" indent="0" algn="l" rtl="0">
                <a:lnSpc>
                  <a:spcPct val="90000"/>
                </a:lnSpc>
                <a:spcBef>
                  <a:spcPts val="0"/>
                </a:spcBef>
                <a:spcAft>
                  <a:spcPts val="0"/>
                </a:spcAft>
                <a:buNone/>
              </a:pPr>
              <a:r>
                <a:rPr lang="es-MX" sz="2200"/>
                <a:t>Protección de la intimidad en el sector de las comunicaciones electrónicas.</a:t>
              </a:r>
              <a:endParaRPr sz="2200"/>
            </a:p>
          </p:txBody>
        </p:sp>
        <p:sp>
          <p:nvSpPr>
            <p:cNvPr id="120" name="Google Shape;120;p12"/>
            <p:cNvSpPr/>
            <p:nvPr/>
          </p:nvSpPr>
          <p:spPr>
            <a:xfrm>
              <a:off x="880110" y="5165306"/>
              <a:ext cx="12321540" cy="649440"/>
            </a:xfrm>
            <a:prstGeom prst="roundRect">
              <a:avLst>
                <a:gd name="adj" fmla="val 16667"/>
              </a:avLst>
            </a:prstGeom>
            <a:solidFill>
              <a:schemeClr val="lt1"/>
            </a:solidFill>
            <a:ln w="25400" cap="flat" cmpd="sng">
              <a:solidFill>
                <a:srgbClr val="0092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2"/>
            <p:cNvSpPr txBox="1"/>
            <p:nvPr/>
          </p:nvSpPr>
          <p:spPr>
            <a:xfrm>
              <a:off x="911813" y="5197009"/>
              <a:ext cx="12258134" cy="586034"/>
            </a:xfrm>
            <a:prstGeom prst="rect">
              <a:avLst/>
            </a:prstGeom>
            <a:noFill/>
            <a:ln>
              <a:noFill/>
            </a:ln>
          </p:spPr>
          <p:txBody>
            <a:bodyPr spcFirstLastPara="1" wrap="square" lIns="465725" tIns="0" rIns="465725" bIns="0" anchor="ctr" anchorCtr="0">
              <a:noAutofit/>
            </a:bodyPr>
            <a:lstStyle/>
            <a:p>
              <a:pPr marL="0" marR="0" lvl="0" indent="0" algn="l" rtl="0">
                <a:lnSpc>
                  <a:spcPct val="90000"/>
                </a:lnSpc>
                <a:spcBef>
                  <a:spcPts val="0"/>
                </a:spcBef>
                <a:spcAft>
                  <a:spcPts val="0"/>
                </a:spcAft>
                <a:buClr>
                  <a:schemeClr val="dk1"/>
                </a:buClr>
                <a:buSzPts val="2600"/>
                <a:buFont typeface="Century Gothic"/>
                <a:buNone/>
              </a:pPr>
              <a:r>
                <a:rPr lang="es-MX" sz="2200" b="0" i="0" u="none" strike="noStrike" cap="none">
                  <a:latin typeface="Century Gothic"/>
                  <a:ea typeface="Century Gothic"/>
                  <a:cs typeface="Century Gothic"/>
                  <a:sym typeface="Century Gothic"/>
                </a:rPr>
                <a:t>Directiva 2002/58/CE, del Parlamento Europeo y del Consejo.</a:t>
              </a:r>
              <a:endParaRPr sz="2200" b="0" i="0" u="none" strike="noStrike" cap="none">
                <a:latin typeface="Arial"/>
                <a:ea typeface="Arial"/>
                <a:cs typeface="Arial"/>
                <a:sym typeface="Arial"/>
              </a:endParaRPr>
            </a:p>
          </p:txBody>
        </p:sp>
        <p:sp>
          <p:nvSpPr>
            <p:cNvPr id="122" name="Google Shape;122;p12"/>
            <p:cNvSpPr/>
            <p:nvPr/>
          </p:nvSpPr>
          <p:spPr>
            <a:xfrm>
              <a:off x="0" y="6956561"/>
              <a:ext cx="12738712" cy="1023015"/>
            </a:xfrm>
            <a:prstGeom prst="rect">
              <a:avLst/>
            </a:prstGeom>
            <a:solidFill>
              <a:srgbClr val="CADFFF">
                <a:alpha val="89803"/>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2"/>
            <p:cNvSpPr txBox="1"/>
            <p:nvPr/>
          </p:nvSpPr>
          <p:spPr>
            <a:xfrm>
              <a:off x="0" y="6956561"/>
              <a:ext cx="12738712" cy="1023015"/>
            </a:xfrm>
            <a:prstGeom prst="rect">
              <a:avLst/>
            </a:prstGeom>
            <a:noFill/>
            <a:ln>
              <a:noFill/>
            </a:ln>
          </p:spPr>
          <p:txBody>
            <a:bodyPr spcFirstLastPara="1" wrap="square" lIns="1366125" tIns="458200" rIns="1366125" bIns="142225" anchor="t" anchorCtr="0">
              <a:noAutofit/>
            </a:bodyPr>
            <a:lstStyle/>
            <a:p>
              <a:pPr marL="0" marR="0" lvl="0" indent="0" algn="l" rtl="0">
                <a:lnSpc>
                  <a:spcPct val="90000"/>
                </a:lnSpc>
                <a:spcBef>
                  <a:spcPts val="0"/>
                </a:spcBef>
                <a:spcAft>
                  <a:spcPts val="0"/>
                </a:spcAft>
                <a:buClr>
                  <a:srgbClr val="000000"/>
                </a:buClr>
                <a:buSzPts val="1100"/>
                <a:buFont typeface="Arial"/>
                <a:buNone/>
              </a:pPr>
              <a:r>
                <a:rPr lang="es-MX" sz="2200"/>
                <a:t>Adoptado por el Comité del Sistema Estadístico Europeo, Principio 5.</a:t>
              </a:r>
              <a:endParaRPr sz="2200"/>
            </a:p>
          </p:txBody>
        </p:sp>
        <p:sp>
          <p:nvSpPr>
            <p:cNvPr id="124" name="Google Shape;124;p12"/>
            <p:cNvSpPr/>
            <p:nvPr/>
          </p:nvSpPr>
          <p:spPr>
            <a:xfrm>
              <a:off x="880110" y="6631841"/>
              <a:ext cx="12321540" cy="649440"/>
            </a:xfrm>
            <a:prstGeom prst="roundRect">
              <a:avLst>
                <a:gd name="adj" fmla="val 16667"/>
              </a:avLst>
            </a:prstGeom>
            <a:solidFill>
              <a:schemeClr val="lt1"/>
            </a:solidFill>
            <a:ln w="25400" cap="flat" cmpd="sng">
              <a:solidFill>
                <a:srgbClr val="0092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2"/>
            <p:cNvSpPr txBox="1"/>
            <p:nvPr/>
          </p:nvSpPr>
          <p:spPr>
            <a:xfrm>
              <a:off x="911813" y="6663544"/>
              <a:ext cx="12258134" cy="586034"/>
            </a:xfrm>
            <a:prstGeom prst="rect">
              <a:avLst/>
            </a:prstGeom>
            <a:noFill/>
            <a:ln>
              <a:noFill/>
            </a:ln>
          </p:spPr>
          <p:txBody>
            <a:bodyPr spcFirstLastPara="1" wrap="square" lIns="465725" tIns="0" rIns="465725" bIns="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s-MX" sz="2000" b="1" i="0" u="none" strike="noStrike" cap="none">
                  <a:latin typeface="Century Gothic"/>
                  <a:ea typeface="Century Gothic"/>
                  <a:cs typeface="Century Gothic"/>
                  <a:sym typeface="Century Gothic"/>
                </a:rPr>
                <a:t>2011</a:t>
              </a:r>
              <a:r>
                <a:rPr lang="es-MX" sz="2000" b="0" i="0" u="none" strike="noStrike" cap="none">
                  <a:latin typeface="Century Gothic"/>
                  <a:ea typeface="Century Gothic"/>
                  <a:cs typeface="Century Gothic"/>
                  <a:sym typeface="Century Gothic"/>
                </a:rPr>
                <a:t> - Código de buenas prácticas estadísticas europeas</a:t>
              </a:r>
              <a:endParaRPr sz="2000" b="0" i="0" u="none" strike="noStrike" cap="none">
                <a:latin typeface="Arial"/>
                <a:ea typeface="Arial"/>
                <a:cs typeface="Arial"/>
                <a:sym typeface="Arial"/>
              </a:endParaRPr>
            </a:p>
          </p:txBody>
        </p:sp>
        <p:sp>
          <p:nvSpPr>
            <p:cNvPr id="126" name="Google Shape;126;p12"/>
            <p:cNvSpPr/>
            <p:nvPr/>
          </p:nvSpPr>
          <p:spPr>
            <a:xfrm>
              <a:off x="0" y="8423097"/>
              <a:ext cx="12738712" cy="1023015"/>
            </a:xfrm>
            <a:prstGeom prst="rect">
              <a:avLst/>
            </a:prstGeom>
            <a:solidFill>
              <a:srgbClr val="CADFFF">
                <a:alpha val="89803"/>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2"/>
            <p:cNvSpPr txBox="1"/>
            <p:nvPr/>
          </p:nvSpPr>
          <p:spPr>
            <a:xfrm>
              <a:off x="0" y="8423097"/>
              <a:ext cx="12738712" cy="1023015"/>
            </a:xfrm>
            <a:prstGeom prst="rect">
              <a:avLst/>
            </a:prstGeom>
            <a:noFill/>
            <a:ln>
              <a:noFill/>
            </a:ln>
          </p:spPr>
          <p:txBody>
            <a:bodyPr spcFirstLastPara="1" wrap="square" lIns="1366125" tIns="458200" rIns="1366125" bIns="142225" anchor="t" anchorCtr="0">
              <a:noAutofit/>
            </a:bodyPr>
            <a:lstStyle/>
            <a:p>
              <a:pPr marL="0" marR="0" lvl="0" indent="0" algn="l" rtl="0">
                <a:lnSpc>
                  <a:spcPct val="90000"/>
                </a:lnSpc>
                <a:spcBef>
                  <a:spcPts val="0"/>
                </a:spcBef>
                <a:spcAft>
                  <a:spcPts val="0"/>
                </a:spcAft>
                <a:buClr>
                  <a:srgbClr val="000000"/>
                </a:buClr>
                <a:buSzPts val="1100"/>
                <a:buFont typeface="Arial"/>
                <a:buNone/>
              </a:pPr>
              <a:r>
                <a:rPr lang="es-MX" sz="2200"/>
                <a:t>Grupo de Trabajo sobre protección de las personas.</a:t>
              </a:r>
              <a:endParaRPr sz="2200"/>
            </a:p>
          </p:txBody>
        </p:sp>
        <p:sp>
          <p:nvSpPr>
            <p:cNvPr id="128" name="Google Shape;128;p12"/>
            <p:cNvSpPr/>
            <p:nvPr/>
          </p:nvSpPr>
          <p:spPr>
            <a:xfrm>
              <a:off x="880110" y="8098377"/>
              <a:ext cx="12321540" cy="649440"/>
            </a:xfrm>
            <a:prstGeom prst="roundRect">
              <a:avLst>
                <a:gd name="adj" fmla="val 16667"/>
              </a:avLst>
            </a:prstGeom>
            <a:solidFill>
              <a:schemeClr val="lt1"/>
            </a:solidFill>
            <a:ln w="25400" cap="flat" cmpd="sng">
              <a:solidFill>
                <a:srgbClr val="0092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2"/>
            <p:cNvSpPr txBox="1"/>
            <p:nvPr/>
          </p:nvSpPr>
          <p:spPr>
            <a:xfrm>
              <a:off x="911813" y="8130080"/>
              <a:ext cx="12258134" cy="586034"/>
            </a:xfrm>
            <a:prstGeom prst="rect">
              <a:avLst/>
            </a:prstGeom>
            <a:noFill/>
            <a:ln>
              <a:noFill/>
            </a:ln>
          </p:spPr>
          <p:txBody>
            <a:bodyPr spcFirstLastPara="1" wrap="square" lIns="465725" tIns="0" rIns="465725" bIns="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s-MX" sz="2000" b="0" i="0" u="none" strike="noStrike" cap="none">
                  <a:latin typeface="Century Gothic"/>
                  <a:ea typeface="Century Gothic"/>
                  <a:cs typeface="Century Gothic"/>
                  <a:sym typeface="Century Gothic"/>
                </a:rPr>
                <a:t>Dictamen 05/2014 sobre técnicas de anonimización</a:t>
              </a:r>
              <a:endParaRPr sz="2000" b="0" i="0" u="none" strike="noStrike" cap="none">
                <a:latin typeface="Arial"/>
                <a:ea typeface="Arial"/>
                <a:cs typeface="Arial"/>
                <a:sym typeface="Arial"/>
              </a:endParaRPr>
            </a:p>
          </p:txBody>
        </p:sp>
        <p:sp>
          <p:nvSpPr>
            <p:cNvPr id="130" name="Google Shape;130;p12"/>
            <p:cNvSpPr/>
            <p:nvPr/>
          </p:nvSpPr>
          <p:spPr>
            <a:xfrm>
              <a:off x="0" y="9889632"/>
              <a:ext cx="12738712" cy="1043475"/>
            </a:xfrm>
            <a:prstGeom prst="rect">
              <a:avLst/>
            </a:prstGeom>
            <a:solidFill>
              <a:srgbClr val="CADFFF">
                <a:alpha val="89803"/>
              </a:srgb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2"/>
            <p:cNvSpPr txBox="1"/>
            <p:nvPr/>
          </p:nvSpPr>
          <p:spPr>
            <a:xfrm>
              <a:off x="0" y="9889632"/>
              <a:ext cx="12738712" cy="1043475"/>
            </a:xfrm>
            <a:prstGeom prst="rect">
              <a:avLst/>
            </a:prstGeom>
            <a:noFill/>
            <a:ln>
              <a:noFill/>
            </a:ln>
          </p:spPr>
          <p:txBody>
            <a:bodyPr spcFirstLastPara="1" wrap="square" lIns="1366125" tIns="458200" rIns="1366125" bIns="142225" anchor="t" anchorCtr="0">
              <a:noAutofit/>
            </a:bodyPr>
            <a:lstStyle/>
            <a:p>
              <a:pPr marL="0" marR="0" lvl="0" indent="0" algn="l" rtl="0">
                <a:lnSpc>
                  <a:spcPct val="90000"/>
                </a:lnSpc>
                <a:spcBef>
                  <a:spcPts val="0"/>
                </a:spcBef>
                <a:spcAft>
                  <a:spcPts val="0"/>
                </a:spcAft>
                <a:buClr>
                  <a:srgbClr val="000000"/>
                </a:buClr>
                <a:buSzPts val="1100"/>
                <a:buFont typeface="Arial"/>
                <a:buNone/>
              </a:pPr>
              <a:r>
                <a:rPr lang="es-MX" sz="2200"/>
                <a:t>Parlamento Europeo y del Consejo.</a:t>
              </a:r>
              <a:endParaRPr sz="2200"/>
            </a:p>
          </p:txBody>
        </p:sp>
        <p:sp>
          <p:nvSpPr>
            <p:cNvPr id="132" name="Google Shape;132;p12"/>
            <p:cNvSpPr/>
            <p:nvPr/>
          </p:nvSpPr>
          <p:spPr>
            <a:xfrm>
              <a:off x="880110" y="9564912"/>
              <a:ext cx="12321540" cy="649440"/>
            </a:xfrm>
            <a:prstGeom prst="roundRect">
              <a:avLst>
                <a:gd name="adj" fmla="val 16667"/>
              </a:avLst>
            </a:prstGeom>
            <a:solidFill>
              <a:schemeClr val="lt1"/>
            </a:solidFill>
            <a:ln w="25400" cap="flat" cmpd="sng">
              <a:solidFill>
                <a:srgbClr val="0092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2"/>
            <p:cNvSpPr txBox="1"/>
            <p:nvPr/>
          </p:nvSpPr>
          <p:spPr>
            <a:xfrm>
              <a:off x="911813" y="9596615"/>
              <a:ext cx="12258134" cy="586034"/>
            </a:xfrm>
            <a:prstGeom prst="rect">
              <a:avLst/>
            </a:prstGeom>
            <a:noFill/>
            <a:ln>
              <a:noFill/>
            </a:ln>
          </p:spPr>
          <p:txBody>
            <a:bodyPr spcFirstLastPara="1" wrap="square" lIns="465725" tIns="0" rIns="465725" bIns="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s-MX" sz="2000" b="1" i="0" u="none" strike="noStrike" cap="none">
                  <a:latin typeface="Century Gothic"/>
                  <a:ea typeface="Century Gothic"/>
                  <a:cs typeface="Century Gothic"/>
                  <a:sym typeface="Century Gothic"/>
                </a:rPr>
                <a:t>2016 </a:t>
              </a:r>
              <a:r>
                <a:rPr lang="es-MX" sz="2000" b="0" i="0" u="none" strike="noStrike" cap="none">
                  <a:latin typeface="Century Gothic"/>
                  <a:ea typeface="Century Gothic"/>
                  <a:cs typeface="Century Gothic"/>
                  <a:sym typeface="Century Gothic"/>
                </a:rPr>
                <a:t>- Reglamento (UE) 2016/679 </a:t>
              </a:r>
              <a:endParaRPr sz="2000" b="0" i="0" u="none" strike="noStrike" cap="none">
                <a:latin typeface="Arial"/>
                <a:ea typeface="Arial"/>
                <a:cs typeface="Arial"/>
                <a:sym typeface="Arial"/>
              </a:endParaRPr>
            </a:p>
          </p:txBody>
        </p:sp>
      </p:grpSp>
      <p:sp>
        <p:nvSpPr>
          <p:cNvPr id="134" name="Google Shape;134;p12"/>
          <p:cNvSpPr/>
          <p:nvPr/>
        </p:nvSpPr>
        <p:spPr>
          <a:xfrm>
            <a:off x="15379600" y="1185333"/>
            <a:ext cx="736700" cy="3184076"/>
          </a:xfrm>
          <a:prstGeom prst="rightBrace">
            <a:avLst>
              <a:gd name="adj1" fmla="val 8333"/>
              <a:gd name="adj2" fmla="val 50000"/>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2"/>
          <p:cNvSpPr/>
          <p:nvPr/>
        </p:nvSpPr>
        <p:spPr>
          <a:xfrm>
            <a:off x="15379600" y="4596342"/>
            <a:ext cx="736700" cy="6999367"/>
          </a:xfrm>
          <a:prstGeom prst="rightBrace">
            <a:avLst>
              <a:gd name="adj1" fmla="val 8333"/>
              <a:gd name="adj2" fmla="val 50000"/>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2"/>
          <p:cNvSpPr/>
          <p:nvPr/>
        </p:nvSpPr>
        <p:spPr>
          <a:xfrm>
            <a:off x="17240250" y="1924050"/>
            <a:ext cx="5454600" cy="1866900"/>
          </a:xfrm>
          <a:prstGeom prst="rect">
            <a:avLst/>
          </a:prstGeom>
          <a:solidFill>
            <a:srgbClr val="628ADA"/>
          </a:solidFill>
          <a:ln w="25400" cap="flat" cmpd="sng">
            <a:solidFill>
              <a:srgbClr val="0076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MX" sz="4400" b="0" i="0" u="none" strike="noStrike" cap="none">
                <a:solidFill>
                  <a:schemeClr val="lt1"/>
                </a:solidFill>
                <a:latin typeface="Arial"/>
                <a:ea typeface="Arial"/>
                <a:cs typeface="Arial"/>
                <a:sym typeface="Arial"/>
              </a:rPr>
              <a:t>Vinculantes para el </a:t>
            </a:r>
            <a:r>
              <a:rPr lang="es-MX" sz="4400">
                <a:solidFill>
                  <a:schemeClr val="lt1"/>
                </a:solidFill>
              </a:rPr>
              <a:t>E</a:t>
            </a:r>
            <a:r>
              <a:rPr lang="es-MX" sz="4400" b="0" i="0" u="none" strike="noStrike" cap="none">
                <a:solidFill>
                  <a:schemeClr val="lt1"/>
                </a:solidFill>
                <a:latin typeface="Arial"/>
                <a:ea typeface="Arial"/>
                <a:cs typeface="Arial"/>
                <a:sym typeface="Arial"/>
              </a:rPr>
              <a:t>stado mexicano</a:t>
            </a:r>
            <a:endParaRPr/>
          </a:p>
        </p:txBody>
      </p:sp>
      <p:sp>
        <p:nvSpPr>
          <p:cNvPr id="137" name="Google Shape;137;p12"/>
          <p:cNvSpPr/>
          <p:nvPr/>
        </p:nvSpPr>
        <p:spPr>
          <a:xfrm>
            <a:off x="17392650" y="7290025"/>
            <a:ext cx="5454600" cy="1866900"/>
          </a:xfrm>
          <a:prstGeom prst="rect">
            <a:avLst/>
          </a:prstGeom>
          <a:solidFill>
            <a:srgbClr val="628ADA"/>
          </a:solidFill>
          <a:ln w="25400" cap="flat" cmpd="sng">
            <a:solidFill>
              <a:srgbClr val="0076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s-MX" sz="4400" b="0" i="0" u="none" strike="noStrike" cap="none">
                <a:solidFill>
                  <a:schemeClr val="lt1"/>
                </a:solidFill>
                <a:latin typeface="Arial"/>
                <a:ea typeface="Arial"/>
                <a:cs typeface="Arial"/>
                <a:sym typeface="Arial"/>
              </a:rPr>
              <a:t>No vinculantes para el </a:t>
            </a:r>
            <a:r>
              <a:rPr lang="es-MX" sz="4400">
                <a:solidFill>
                  <a:schemeClr val="lt1"/>
                </a:solidFill>
              </a:rPr>
              <a:t>E</a:t>
            </a:r>
            <a:r>
              <a:rPr lang="es-MX" sz="4400" b="0" i="0" u="none" strike="noStrike" cap="none">
                <a:solidFill>
                  <a:schemeClr val="lt1"/>
                </a:solidFill>
                <a:latin typeface="Arial"/>
                <a:ea typeface="Arial"/>
                <a:cs typeface="Arial"/>
                <a:sym typeface="Arial"/>
              </a:rPr>
              <a:t>stado mexicano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3"/>
          <p:cNvSpPr txBox="1">
            <a:spLocks noGrp="1"/>
          </p:cNvSpPr>
          <p:nvPr>
            <p:ph type="title"/>
          </p:nvPr>
        </p:nvSpPr>
        <p:spPr>
          <a:xfrm>
            <a:off x="1689100" y="355600"/>
            <a:ext cx="21005701" cy="22860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11200"/>
              <a:buNone/>
            </a:pPr>
            <a:r>
              <a:rPr lang="es-MX" sz="6500">
                <a:solidFill>
                  <a:srgbClr val="003056"/>
                </a:solidFill>
              </a:rPr>
              <a:t>Evolución del marco jurídico mexicano</a:t>
            </a:r>
            <a:endParaRPr sz="6500">
              <a:solidFill>
                <a:srgbClr val="003056"/>
              </a:solidFill>
            </a:endParaRPr>
          </a:p>
        </p:txBody>
      </p:sp>
      <p:sp>
        <p:nvSpPr>
          <p:cNvPr id="143" name="Google Shape;143;p13"/>
          <p:cNvSpPr txBox="1">
            <a:spLocks noGrp="1"/>
          </p:cNvSpPr>
          <p:nvPr>
            <p:ph type="title"/>
          </p:nvPr>
        </p:nvSpPr>
        <p:spPr>
          <a:xfrm>
            <a:off x="6874032" y="12503600"/>
            <a:ext cx="16236600" cy="228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2000"/>
              <a:buNone/>
            </a:pPr>
            <a:r>
              <a:rPr lang="es-MX" sz="4000">
                <a:solidFill>
                  <a:srgbClr val="FFFFFF"/>
                </a:solidFill>
              </a:rPr>
              <a:t>Confidencialidad y protección de datos personales</a:t>
            </a:r>
            <a:endParaRPr sz="4000">
              <a:solidFill>
                <a:srgbClr val="FFFFFF"/>
              </a:solidFill>
            </a:endParaRPr>
          </a:p>
        </p:txBody>
      </p:sp>
      <p:pic>
        <p:nvPicPr>
          <p:cNvPr id="144" name="Google Shape;144;p13"/>
          <p:cNvPicPr preferRelativeResize="0"/>
          <p:nvPr/>
        </p:nvPicPr>
        <p:blipFill rotWithShape="1">
          <a:blip r:embed="rId3">
            <a:alphaModFix/>
          </a:blip>
          <a:srcRect/>
          <a:stretch/>
        </p:blipFill>
        <p:spPr>
          <a:xfrm>
            <a:off x="1848902" y="1455952"/>
            <a:ext cx="20153848" cy="976677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4"/>
          <p:cNvSpPr txBox="1">
            <a:spLocks noGrp="1"/>
          </p:cNvSpPr>
          <p:nvPr>
            <p:ph type="title"/>
          </p:nvPr>
        </p:nvSpPr>
        <p:spPr>
          <a:xfrm>
            <a:off x="1689100" y="355600"/>
            <a:ext cx="21005701" cy="22860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11200"/>
              <a:buNone/>
            </a:pPr>
            <a:r>
              <a:rPr lang="es-MX" sz="6500">
                <a:solidFill>
                  <a:srgbClr val="003056"/>
                </a:solidFill>
              </a:rPr>
              <a:t>Evolución del marco jurídico mexicano</a:t>
            </a:r>
            <a:endParaRPr sz="6500">
              <a:solidFill>
                <a:srgbClr val="003056"/>
              </a:solidFill>
            </a:endParaRPr>
          </a:p>
        </p:txBody>
      </p:sp>
      <p:sp>
        <p:nvSpPr>
          <p:cNvPr id="150" name="Google Shape;150;p14"/>
          <p:cNvSpPr txBox="1">
            <a:spLocks noGrp="1"/>
          </p:cNvSpPr>
          <p:nvPr>
            <p:ph type="title"/>
          </p:nvPr>
        </p:nvSpPr>
        <p:spPr>
          <a:xfrm>
            <a:off x="6874032" y="12503600"/>
            <a:ext cx="16236600" cy="228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2000"/>
              <a:buNone/>
            </a:pPr>
            <a:r>
              <a:rPr lang="es-MX" sz="4000">
                <a:solidFill>
                  <a:srgbClr val="FFFFFF"/>
                </a:solidFill>
              </a:rPr>
              <a:t>Confidencialidad y protección de datos personales</a:t>
            </a:r>
            <a:endParaRPr sz="4000">
              <a:solidFill>
                <a:srgbClr val="FFFFFF"/>
              </a:solidFill>
            </a:endParaRPr>
          </a:p>
        </p:txBody>
      </p:sp>
      <p:pic>
        <p:nvPicPr>
          <p:cNvPr id="151" name="Google Shape;151;p14"/>
          <p:cNvPicPr preferRelativeResize="0"/>
          <p:nvPr/>
        </p:nvPicPr>
        <p:blipFill rotWithShape="1">
          <a:blip r:embed="rId3">
            <a:alphaModFix/>
          </a:blip>
          <a:srcRect/>
          <a:stretch/>
        </p:blipFill>
        <p:spPr>
          <a:xfrm>
            <a:off x="1047750" y="1943100"/>
            <a:ext cx="21005699" cy="954900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5"/>
          <p:cNvSpPr txBox="1">
            <a:spLocks noGrp="1"/>
          </p:cNvSpPr>
          <p:nvPr>
            <p:ph type="title"/>
          </p:nvPr>
        </p:nvSpPr>
        <p:spPr>
          <a:xfrm>
            <a:off x="527050" y="203200"/>
            <a:ext cx="21005701" cy="1223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200"/>
              <a:buNone/>
            </a:pPr>
            <a:r>
              <a:rPr lang="es-MX" sz="6600">
                <a:latin typeface="Arial"/>
                <a:ea typeface="Arial"/>
                <a:cs typeface="Arial"/>
                <a:sym typeface="Arial"/>
              </a:rPr>
              <a:t>Ejemplos de datos “sensibles” proporcionados por los informantes </a:t>
            </a:r>
            <a:endParaRPr sz="6500">
              <a:solidFill>
                <a:srgbClr val="003056"/>
              </a:solidFill>
              <a:latin typeface="Arial"/>
              <a:ea typeface="Arial"/>
              <a:cs typeface="Arial"/>
              <a:sym typeface="Arial"/>
            </a:endParaRPr>
          </a:p>
        </p:txBody>
      </p:sp>
      <p:sp>
        <p:nvSpPr>
          <p:cNvPr id="157" name="Google Shape;157;p15"/>
          <p:cNvSpPr txBox="1">
            <a:spLocks noGrp="1"/>
          </p:cNvSpPr>
          <p:nvPr>
            <p:ph type="title"/>
          </p:nvPr>
        </p:nvSpPr>
        <p:spPr>
          <a:xfrm>
            <a:off x="6874032" y="12579800"/>
            <a:ext cx="16236600" cy="228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2000"/>
              <a:buNone/>
            </a:pPr>
            <a:r>
              <a:rPr lang="es-MX" sz="4000">
                <a:solidFill>
                  <a:srgbClr val="FFFFFF"/>
                </a:solidFill>
              </a:rPr>
              <a:t>Confidencialidad y protección de datos personales</a:t>
            </a:r>
            <a:endParaRPr sz="4000">
              <a:solidFill>
                <a:srgbClr val="FFFFFF"/>
              </a:solidFill>
            </a:endParaRPr>
          </a:p>
        </p:txBody>
      </p:sp>
      <p:sp>
        <p:nvSpPr>
          <p:cNvPr id="158" name="Google Shape;158;p15"/>
          <p:cNvSpPr txBox="1"/>
          <p:nvPr/>
        </p:nvSpPr>
        <p:spPr>
          <a:xfrm>
            <a:off x="5258626" y="8027153"/>
            <a:ext cx="2581200" cy="25743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es-MX" sz="2800" b="1" i="0" u="none" strike="noStrike" cap="none">
                <a:solidFill>
                  <a:srgbClr val="0097A7"/>
                </a:solidFill>
                <a:latin typeface="Arial"/>
                <a:ea typeface="Arial"/>
                <a:cs typeface="Arial"/>
                <a:sym typeface="Arial"/>
              </a:rPr>
              <a:t>DENUE</a:t>
            </a:r>
            <a:endParaRPr/>
          </a:p>
          <a:p>
            <a:pPr marL="0" marR="0" lvl="0" indent="0" algn="l" rtl="0">
              <a:lnSpc>
                <a:spcPct val="110000"/>
              </a:lnSpc>
              <a:spcBef>
                <a:spcPts val="1500"/>
              </a:spcBef>
              <a:spcAft>
                <a:spcPts val="0"/>
              </a:spcAft>
              <a:buClr>
                <a:srgbClr val="000000"/>
              </a:buClr>
              <a:buSzPts val="1100"/>
              <a:buFont typeface="Arial"/>
              <a:buNone/>
            </a:pPr>
            <a:r>
              <a:rPr lang="es-MX" sz="2800" b="0" i="0" u="none" strike="noStrike" cap="none">
                <a:solidFill>
                  <a:srgbClr val="333333"/>
                </a:solidFill>
                <a:latin typeface="Arial"/>
                <a:ea typeface="Arial"/>
                <a:cs typeface="Arial"/>
                <a:sym typeface="Arial"/>
              </a:rPr>
              <a:t>(2018)</a:t>
            </a:r>
            <a:endParaRPr/>
          </a:p>
          <a:p>
            <a:pPr marL="457200" marR="0" lvl="0" indent="-336550" algn="l" rtl="0">
              <a:lnSpc>
                <a:spcPct val="110000"/>
              </a:lnSpc>
              <a:spcBef>
                <a:spcPts val="1500"/>
              </a:spcBef>
              <a:spcAft>
                <a:spcPts val="0"/>
              </a:spcAft>
              <a:buClr>
                <a:srgbClr val="333333"/>
              </a:buClr>
              <a:buSzPts val="1900"/>
              <a:buFont typeface="Century Gothic"/>
              <a:buChar char="●"/>
            </a:pPr>
            <a:r>
              <a:rPr lang="es-MX" sz="2800" b="0" i="0" u="none" strike="noStrike" cap="none">
                <a:solidFill>
                  <a:srgbClr val="333333"/>
                </a:solidFill>
                <a:latin typeface="Arial"/>
                <a:ea typeface="Arial"/>
                <a:cs typeface="Arial"/>
                <a:sym typeface="Arial"/>
              </a:rPr>
              <a:t>Nombre.</a:t>
            </a:r>
            <a:endParaRPr/>
          </a:p>
          <a:p>
            <a:pPr marL="457200" marR="0" lvl="0" indent="-336550" algn="l" rtl="0">
              <a:lnSpc>
                <a:spcPct val="110000"/>
              </a:lnSpc>
              <a:spcBef>
                <a:spcPts val="0"/>
              </a:spcBef>
              <a:spcAft>
                <a:spcPts val="0"/>
              </a:spcAft>
              <a:buClr>
                <a:srgbClr val="333333"/>
              </a:buClr>
              <a:buSzPts val="1900"/>
              <a:buFont typeface="Century Gothic"/>
              <a:buChar char="●"/>
            </a:pPr>
            <a:r>
              <a:rPr lang="es-MX" sz="2800" b="0" i="0" u="none" strike="noStrike" cap="none">
                <a:solidFill>
                  <a:srgbClr val="333333"/>
                </a:solidFill>
                <a:latin typeface="Arial"/>
                <a:ea typeface="Arial"/>
                <a:cs typeface="Arial"/>
                <a:sym typeface="Arial"/>
              </a:rPr>
              <a:t>Razón social.</a:t>
            </a:r>
            <a:endParaRPr/>
          </a:p>
          <a:p>
            <a:pPr marL="457200" marR="0" lvl="0" indent="-336550" algn="l" rtl="0">
              <a:lnSpc>
                <a:spcPct val="110000"/>
              </a:lnSpc>
              <a:spcBef>
                <a:spcPts val="0"/>
              </a:spcBef>
              <a:spcAft>
                <a:spcPts val="0"/>
              </a:spcAft>
              <a:buClr>
                <a:srgbClr val="333333"/>
              </a:buClr>
              <a:buSzPts val="1900"/>
              <a:buFont typeface="Century Gothic"/>
              <a:buChar char="●"/>
            </a:pPr>
            <a:r>
              <a:rPr lang="es-MX" sz="2800" b="0" i="0" u="none" strike="noStrike" cap="none">
                <a:solidFill>
                  <a:srgbClr val="333333"/>
                </a:solidFill>
                <a:latin typeface="Arial"/>
                <a:ea typeface="Arial"/>
                <a:cs typeface="Arial"/>
                <a:sym typeface="Arial"/>
              </a:rPr>
              <a:t>Actividad.</a:t>
            </a:r>
            <a:endParaRPr/>
          </a:p>
          <a:p>
            <a:pPr marL="457200" marR="0" lvl="0" indent="-336550" algn="l" rtl="0">
              <a:lnSpc>
                <a:spcPct val="110000"/>
              </a:lnSpc>
              <a:spcBef>
                <a:spcPts val="0"/>
              </a:spcBef>
              <a:spcAft>
                <a:spcPts val="0"/>
              </a:spcAft>
              <a:buClr>
                <a:srgbClr val="333333"/>
              </a:buClr>
              <a:buSzPts val="1900"/>
              <a:buFont typeface="Century Gothic"/>
              <a:buChar char="●"/>
            </a:pPr>
            <a:r>
              <a:rPr lang="es-MX" sz="2800" b="0" i="0" u="none" strike="noStrike" cap="none">
                <a:solidFill>
                  <a:srgbClr val="333333"/>
                </a:solidFill>
                <a:latin typeface="Arial"/>
                <a:ea typeface="Arial"/>
                <a:cs typeface="Arial"/>
                <a:sym typeface="Arial"/>
              </a:rPr>
              <a:t>Domicilio.</a:t>
            </a:r>
            <a:endParaRPr/>
          </a:p>
          <a:p>
            <a:pPr marL="0" marR="0" lvl="0" indent="0" algn="l" rtl="0">
              <a:lnSpc>
                <a:spcPct val="110000"/>
              </a:lnSpc>
              <a:spcBef>
                <a:spcPts val="1500"/>
              </a:spcBef>
              <a:spcAft>
                <a:spcPts val="0"/>
              </a:spcAft>
              <a:buClr>
                <a:srgbClr val="000000"/>
              </a:buClr>
              <a:buSzPts val="6000"/>
              <a:buFont typeface="Helvetica Neue"/>
              <a:buNone/>
            </a:pPr>
            <a:endParaRPr sz="2800" b="0" i="0" u="none" strike="noStrike" cap="none">
              <a:solidFill>
                <a:srgbClr val="333333"/>
              </a:solidFill>
              <a:latin typeface="Arial"/>
              <a:ea typeface="Arial"/>
              <a:cs typeface="Arial"/>
              <a:sym typeface="Arial"/>
            </a:endParaRPr>
          </a:p>
          <a:p>
            <a:pPr marL="0" marR="0" lvl="0" indent="0" algn="l" rtl="0">
              <a:lnSpc>
                <a:spcPct val="100000"/>
              </a:lnSpc>
              <a:spcBef>
                <a:spcPts val="1500"/>
              </a:spcBef>
              <a:spcAft>
                <a:spcPts val="0"/>
              </a:spcAft>
              <a:buClr>
                <a:srgbClr val="000000"/>
              </a:buClr>
              <a:buSzPts val="6000"/>
              <a:buFont typeface="Helvetica Neue"/>
              <a:buNone/>
            </a:pPr>
            <a:endParaRPr sz="2800" b="0" i="0" u="none" strike="noStrike" cap="none">
              <a:solidFill>
                <a:srgbClr val="000000"/>
              </a:solidFill>
              <a:latin typeface="Arial"/>
              <a:ea typeface="Arial"/>
              <a:cs typeface="Arial"/>
              <a:sym typeface="Arial"/>
            </a:endParaRPr>
          </a:p>
        </p:txBody>
      </p:sp>
      <p:sp>
        <p:nvSpPr>
          <p:cNvPr id="159" name="Google Shape;159;p15"/>
          <p:cNvSpPr txBox="1"/>
          <p:nvPr/>
        </p:nvSpPr>
        <p:spPr>
          <a:xfrm>
            <a:off x="994700" y="3902325"/>
            <a:ext cx="8544900" cy="1911300"/>
          </a:xfrm>
          <a:prstGeom prst="rect">
            <a:avLst/>
          </a:prstGeom>
          <a:noFill/>
          <a:ln>
            <a:noFill/>
          </a:ln>
        </p:spPr>
        <p:txBody>
          <a:bodyPr spcFirstLastPara="1" wrap="square" lIns="91425" tIns="91425" rIns="91425" bIns="91425" anchor="ctr" anchorCtr="0">
            <a:noAutofit/>
          </a:bodyPr>
          <a:lstStyle/>
          <a:p>
            <a:pPr marL="0" marR="0" lvl="0" indent="0" algn="l" rtl="0">
              <a:lnSpc>
                <a:spcPct val="110000"/>
              </a:lnSpc>
              <a:spcBef>
                <a:spcPts val="0"/>
              </a:spcBef>
              <a:spcAft>
                <a:spcPts val="0"/>
              </a:spcAft>
              <a:buClr>
                <a:srgbClr val="000000"/>
              </a:buClr>
              <a:buSzPts val="2800"/>
              <a:buFont typeface="Arial"/>
              <a:buNone/>
            </a:pPr>
            <a:r>
              <a:rPr lang="es-MX" sz="2800" b="1" i="0" u="none" strike="noStrike" cap="none">
                <a:solidFill>
                  <a:srgbClr val="0097A7"/>
                </a:solidFill>
                <a:latin typeface="Arial"/>
                <a:ea typeface="Arial"/>
                <a:cs typeface="Arial"/>
                <a:sym typeface="Arial"/>
              </a:rPr>
              <a:t>Censos económicos </a:t>
            </a:r>
            <a:endParaRPr sz="2800" b="1" i="0" u="none" strike="noStrike" cap="none">
              <a:solidFill>
                <a:srgbClr val="0097A7"/>
              </a:solidFill>
              <a:latin typeface="Arial"/>
              <a:ea typeface="Arial"/>
              <a:cs typeface="Arial"/>
              <a:sym typeface="Arial"/>
            </a:endParaRPr>
          </a:p>
          <a:p>
            <a:pPr marL="0" marR="0" lvl="0" indent="0" algn="l" rtl="0">
              <a:lnSpc>
                <a:spcPct val="110000"/>
              </a:lnSpc>
              <a:spcBef>
                <a:spcPts val="1500"/>
              </a:spcBef>
              <a:spcAft>
                <a:spcPts val="0"/>
              </a:spcAft>
              <a:buClr>
                <a:srgbClr val="000000"/>
              </a:buClr>
              <a:buSzPts val="2800"/>
              <a:buFont typeface="Arial"/>
              <a:buNone/>
            </a:pPr>
            <a:r>
              <a:rPr lang="es-MX" sz="2800" b="0" i="0" u="none" strike="noStrike" cap="none">
                <a:solidFill>
                  <a:srgbClr val="000000"/>
                </a:solidFill>
                <a:latin typeface="Arial"/>
                <a:ea typeface="Arial"/>
                <a:cs typeface="Arial"/>
                <a:sym typeface="Arial"/>
              </a:rPr>
              <a:t>(2014)</a:t>
            </a:r>
            <a:endParaRPr sz="2800" b="0" i="0" u="none" strike="noStrike" cap="none">
              <a:solidFill>
                <a:srgbClr val="000000"/>
              </a:solidFill>
              <a:latin typeface="Arial"/>
              <a:ea typeface="Arial"/>
              <a:cs typeface="Arial"/>
              <a:sym typeface="Arial"/>
            </a:endParaRPr>
          </a:p>
          <a:p>
            <a:pPr marL="457200" marR="0" lvl="0" indent="-336550" algn="l" rtl="0">
              <a:lnSpc>
                <a:spcPct val="110000"/>
              </a:lnSpc>
              <a:spcBef>
                <a:spcPts val="1500"/>
              </a:spcBef>
              <a:spcAft>
                <a:spcPts val="0"/>
              </a:spcAft>
              <a:buClr>
                <a:srgbClr val="333333"/>
              </a:buClr>
              <a:buSzPts val="1900"/>
              <a:buFont typeface="Century Gothic"/>
              <a:buChar char="●"/>
            </a:pPr>
            <a:r>
              <a:rPr lang="es-MX" sz="2800" b="0" i="0" u="none" strike="noStrike" cap="none">
                <a:solidFill>
                  <a:srgbClr val="333333"/>
                </a:solidFill>
                <a:latin typeface="Arial"/>
                <a:ea typeface="Arial"/>
                <a:cs typeface="Arial"/>
                <a:sym typeface="Arial"/>
              </a:rPr>
              <a:t>Información contable </a:t>
            </a:r>
            <a:endParaRPr sz="2800" b="0" i="0" u="none" strike="noStrike" cap="none">
              <a:solidFill>
                <a:srgbClr val="333333"/>
              </a:solidFill>
              <a:latin typeface="Arial"/>
              <a:ea typeface="Arial"/>
              <a:cs typeface="Arial"/>
              <a:sym typeface="Arial"/>
            </a:endParaRPr>
          </a:p>
          <a:p>
            <a:pPr marL="914400" marR="0" lvl="1" indent="-336550" algn="l" rtl="0">
              <a:lnSpc>
                <a:spcPct val="110000"/>
              </a:lnSpc>
              <a:spcBef>
                <a:spcPts val="0"/>
              </a:spcBef>
              <a:spcAft>
                <a:spcPts val="0"/>
              </a:spcAft>
              <a:buClr>
                <a:srgbClr val="333333"/>
              </a:buClr>
              <a:buSzPts val="1900"/>
              <a:buFont typeface="Century Gothic"/>
              <a:buChar char="○"/>
            </a:pPr>
            <a:r>
              <a:rPr lang="es-MX" sz="2800" b="0" i="0" u="none" strike="noStrike" cap="none">
                <a:solidFill>
                  <a:srgbClr val="333333"/>
                </a:solidFill>
                <a:latin typeface="Arial"/>
                <a:ea typeface="Arial"/>
                <a:cs typeface="Arial"/>
                <a:sym typeface="Arial"/>
              </a:rPr>
              <a:t>Valor de la producción.</a:t>
            </a:r>
            <a:endParaRPr sz="2800" b="0" i="0" u="none" strike="noStrike" cap="none">
              <a:solidFill>
                <a:srgbClr val="333333"/>
              </a:solidFill>
              <a:latin typeface="Arial"/>
              <a:ea typeface="Arial"/>
              <a:cs typeface="Arial"/>
              <a:sym typeface="Arial"/>
            </a:endParaRPr>
          </a:p>
          <a:p>
            <a:pPr marL="914400" marR="0" lvl="1" indent="-336550" algn="l" rtl="0">
              <a:lnSpc>
                <a:spcPct val="110000"/>
              </a:lnSpc>
              <a:spcBef>
                <a:spcPts val="0"/>
              </a:spcBef>
              <a:spcAft>
                <a:spcPts val="0"/>
              </a:spcAft>
              <a:buClr>
                <a:srgbClr val="333333"/>
              </a:buClr>
              <a:buSzPts val="1900"/>
              <a:buFont typeface="Century Gothic"/>
              <a:buChar char="○"/>
            </a:pPr>
            <a:r>
              <a:rPr lang="es-MX" sz="2800" b="0" i="0" u="none" strike="noStrike" cap="none">
                <a:solidFill>
                  <a:srgbClr val="333333"/>
                </a:solidFill>
                <a:latin typeface="Arial"/>
                <a:ea typeface="Arial"/>
                <a:cs typeface="Arial"/>
                <a:sym typeface="Arial"/>
              </a:rPr>
              <a:t>Existencias e inventarios.</a:t>
            </a:r>
            <a:endParaRPr sz="2800" b="0" i="0" u="none" strike="noStrike" cap="none">
              <a:solidFill>
                <a:srgbClr val="333333"/>
              </a:solidFill>
              <a:latin typeface="Arial"/>
              <a:ea typeface="Arial"/>
              <a:cs typeface="Arial"/>
              <a:sym typeface="Arial"/>
            </a:endParaRPr>
          </a:p>
          <a:p>
            <a:pPr marL="914400" marR="0" lvl="1" indent="-336550" algn="l" rtl="0">
              <a:lnSpc>
                <a:spcPct val="110000"/>
              </a:lnSpc>
              <a:spcBef>
                <a:spcPts val="0"/>
              </a:spcBef>
              <a:spcAft>
                <a:spcPts val="0"/>
              </a:spcAft>
              <a:buClr>
                <a:srgbClr val="333333"/>
              </a:buClr>
              <a:buSzPts val="1900"/>
              <a:buFont typeface="Century Gothic"/>
              <a:buChar char="○"/>
            </a:pPr>
            <a:r>
              <a:rPr lang="es-MX" sz="2800" b="0" i="0" u="none" strike="noStrike" cap="none">
                <a:solidFill>
                  <a:srgbClr val="333333"/>
                </a:solidFill>
                <a:latin typeface="Arial"/>
                <a:ea typeface="Arial"/>
                <a:cs typeface="Arial"/>
                <a:sym typeface="Arial"/>
              </a:rPr>
              <a:t>Activos fijos.</a:t>
            </a:r>
            <a:endParaRPr sz="2800" b="0" i="0" u="none" strike="noStrike" cap="none">
              <a:solidFill>
                <a:srgbClr val="333333"/>
              </a:solidFill>
              <a:latin typeface="Arial"/>
              <a:ea typeface="Arial"/>
              <a:cs typeface="Arial"/>
              <a:sym typeface="Arial"/>
            </a:endParaRPr>
          </a:p>
          <a:p>
            <a:pPr marL="914400" marR="0" lvl="0" indent="0" algn="l" rtl="0">
              <a:lnSpc>
                <a:spcPct val="110000"/>
              </a:lnSpc>
              <a:spcBef>
                <a:spcPts val="0"/>
              </a:spcBef>
              <a:spcAft>
                <a:spcPts val="0"/>
              </a:spcAft>
              <a:buNone/>
            </a:pPr>
            <a:endParaRPr sz="2800" b="0" i="0" u="none" strike="noStrike" cap="none">
              <a:solidFill>
                <a:srgbClr val="333333"/>
              </a:solidFill>
              <a:latin typeface="Arial"/>
              <a:ea typeface="Arial"/>
              <a:cs typeface="Arial"/>
              <a:sym typeface="Arial"/>
            </a:endParaRPr>
          </a:p>
        </p:txBody>
      </p:sp>
      <p:sp>
        <p:nvSpPr>
          <p:cNvPr id="160" name="Google Shape;160;p15"/>
          <p:cNvSpPr txBox="1"/>
          <p:nvPr/>
        </p:nvSpPr>
        <p:spPr>
          <a:xfrm>
            <a:off x="18679825" y="3075802"/>
            <a:ext cx="2892600" cy="36921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00000"/>
              </a:buClr>
              <a:buSzPts val="6000"/>
              <a:buFont typeface="Helvetica Neue"/>
              <a:buNone/>
            </a:pPr>
            <a:r>
              <a:rPr lang="es-MX" sz="2800" b="1" i="0" u="none" strike="noStrike" cap="none">
                <a:solidFill>
                  <a:srgbClr val="0097A7"/>
                </a:solidFill>
                <a:latin typeface="Arial"/>
                <a:ea typeface="Arial"/>
                <a:cs typeface="Arial"/>
                <a:sym typeface="Arial"/>
              </a:rPr>
              <a:t>ENVIPE </a:t>
            </a:r>
            <a:endParaRPr/>
          </a:p>
          <a:p>
            <a:pPr marL="0" marR="0" lvl="0" indent="0" algn="l" rtl="0">
              <a:lnSpc>
                <a:spcPct val="110000"/>
              </a:lnSpc>
              <a:spcBef>
                <a:spcPts val="1500"/>
              </a:spcBef>
              <a:spcAft>
                <a:spcPts val="0"/>
              </a:spcAft>
              <a:buClr>
                <a:srgbClr val="000000"/>
              </a:buClr>
              <a:buSzPts val="6000"/>
              <a:buFont typeface="Helvetica Neue"/>
              <a:buNone/>
            </a:pPr>
            <a:r>
              <a:rPr lang="es-MX" sz="2800" b="0" i="0" u="none" strike="noStrike" cap="none">
                <a:solidFill>
                  <a:srgbClr val="333333"/>
                </a:solidFill>
                <a:latin typeface="Arial"/>
                <a:ea typeface="Arial"/>
                <a:cs typeface="Arial"/>
                <a:sym typeface="Arial"/>
              </a:rPr>
              <a:t>(2018)</a:t>
            </a:r>
            <a:endParaRPr/>
          </a:p>
          <a:p>
            <a:pPr marL="457200" marR="0" lvl="0" indent="-336550" algn="l" rtl="0">
              <a:lnSpc>
                <a:spcPct val="110000"/>
              </a:lnSpc>
              <a:spcBef>
                <a:spcPts val="1500"/>
              </a:spcBef>
              <a:spcAft>
                <a:spcPts val="0"/>
              </a:spcAft>
              <a:buClr>
                <a:srgbClr val="333333"/>
              </a:buClr>
              <a:buSzPts val="1900"/>
              <a:buFont typeface="Century Gothic"/>
              <a:buChar char="●"/>
            </a:pPr>
            <a:r>
              <a:rPr lang="es-MX" sz="2800" b="0" i="0" u="none" strike="noStrike" cap="none">
                <a:solidFill>
                  <a:srgbClr val="333333"/>
                </a:solidFill>
                <a:latin typeface="Arial"/>
                <a:ea typeface="Arial"/>
                <a:cs typeface="Arial"/>
                <a:sym typeface="Arial"/>
              </a:rPr>
              <a:t>Victimización, por tipo de delito.</a:t>
            </a:r>
            <a:endParaRPr sz="2800" b="0" i="0" u="none" strike="noStrike" cap="none">
              <a:solidFill>
                <a:srgbClr val="000000"/>
              </a:solidFill>
              <a:latin typeface="Arial"/>
              <a:ea typeface="Arial"/>
              <a:cs typeface="Arial"/>
              <a:sym typeface="Arial"/>
            </a:endParaRPr>
          </a:p>
        </p:txBody>
      </p:sp>
      <p:sp>
        <p:nvSpPr>
          <p:cNvPr id="161" name="Google Shape;161;p15"/>
          <p:cNvSpPr txBox="1"/>
          <p:nvPr/>
        </p:nvSpPr>
        <p:spPr>
          <a:xfrm>
            <a:off x="13383548" y="3659630"/>
            <a:ext cx="2759100" cy="1911300"/>
          </a:xfrm>
          <a:prstGeom prst="rect">
            <a:avLst/>
          </a:prstGeom>
          <a:noFill/>
          <a:ln>
            <a:noFill/>
          </a:ln>
        </p:spPr>
        <p:txBody>
          <a:bodyPr spcFirstLastPara="1" wrap="square" lIns="91425" tIns="91425" rIns="91425" bIns="91425" anchor="ctr" anchorCtr="0">
            <a:noAutofit/>
          </a:bodyPr>
          <a:lstStyle/>
          <a:p>
            <a:pPr marL="0" marR="0" lvl="0" indent="0" algn="l" rtl="0">
              <a:lnSpc>
                <a:spcPct val="110000"/>
              </a:lnSpc>
              <a:spcBef>
                <a:spcPts val="0"/>
              </a:spcBef>
              <a:spcAft>
                <a:spcPts val="0"/>
              </a:spcAft>
              <a:buClr>
                <a:srgbClr val="000000"/>
              </a:buClr>
              <a:buSzPts val="2800"/>
              <a:buFont typeface="Arial"/>
              <a:buNone/>
            </a:pPr>
            <a:r>
              <a:rPr lang="es-MX" sz="2800" b="1" i="0" u="none" strike="noStrike" cap="none">
                <a:solidFill>
                  <a:srgbClr val="0097A7"/>
                </a:solidFill>
                <a:latin typeface="Arial"/>
                <a:ea typeface="Arial"/>
                <a:cs typeface="Arial"/>
                <a:sym typeface="Arial"/>
              </a:rPr>
              <a:t>ENOE</a:t>
            </a:r>
            <a:endParaRPr sz="2800" b="1" i="0" u="none" strike="noStrike" cap="none">
              <a:solidFill>
                <a:srgbClr val="0097A7"/>
              </a:solidFill>
              <a:latin typeface="Arial"/>
              <a:ea typeface="Arial"/>
              <a:cs typeface="Arial"/>
              <a:sym typeface="Arial"/>
            </a:endParaRPr>
          </a:p>
          <a:p>
            <a:pPr marL="0" marR="0" lvl="0" indent="0" algn="l" rtl="0">
              <a:lnSpc>
                <a:spcPct val="110000"/>
              </a:lnSpc>
              <a:spcBef>
                <a:spcPts val="1500"/>
              </a:spcBef>
              <a:spcAft>
                <a:spcPts val="0"/>
              </a:spcAft>
              <a:buClr>
                <a:srgbClr val="000000"/>
              </a:buClr>
              <a:buSzPts val="1100"/>
              <a:buFont typeface="Arial"/>
              <a:buNone/>
            </a:pPr>
            <a:r>
              <a:rPr lang="es-MX" sz="2800" b="0" i="0" u="none" strike="noStrike" cap="none">
                <a:solidFill>
                  <a:srgbClr val="333333"/>
                </a:solidFill>
                <a:latin typeface="Arial"/>
                <a:ea typeface="Arial"/>
                <a:cs typeface="Arial"/>
                <a:sym typeface="Arial"/>
              </a:rPr>
              <a:t>(2018)</a:t>
            </a:r>
            <a:endParaRPr sz="2800" b="0" i="0" u="none" strike="noStrike" cap="none">
              <a:solidFill>
                <a:srgbClr val="333333"/>
              </a:solidFill>
              <a:latin typeface="Arial"/>
              <a:ea typeface="Arial"/>
              <a:cs typeface="Arial"/>
              <a:sym typeface="Arial"/>
            </a:endParaRPr>
          </a:p>
          <a:p>
            <a:pPr marL="457200" marR="0" lvl="0" indent="-336550" algn="l" rtl="0">
              <a:lnSpc>
                <a:spcPct val="110000"/>
              </a:lnSpc>
              <a:spcBef>
                <a:spcPts val="1500"/>
              </a:spcBef>
              <a:spcAft>
                <a:spcPts val="0"/>
              </a:spcAft>
              <a:buClr>
                <a:srgbClr val="333333"/>
              </a:buClr>
              <a:buSzPts val="1900"/>
              <a:buFont typeface="Century Gothic"/>
              <a:buChar char="●"/>
            </a:pPr>
            <a:r>
              <a:rPr lang="es-MX" sz="2800" b="0" i="0" u="none" strike="noStrike" cap="none">
                <a:solidFill>
                  <a:srgbClr val="333333"/>
                </a:solidFill>
                <a:latin typeface="Arial"/>
                <a:ea typeface="Arial"/>
                <a:cs typeface="Arial"/>
                <a:sym typeface="Arial"/>
              </a:rPr>
              <a:t>Ingreso.</a:t>
            </a:r>
            <a:endParaRPr sz="2800" b="0" i="0" u="none" strike="noStrike" cap="none">
              <a:solidFill>
                <a:srgbClr val="333333"/>
              </a:solidFill>
              <a:latin typeface="Arial"/>
              <a:ea typeface="Arial"/>
              <a:cs typeface="Arial"/>
              <a:sym typeface="Arial"/>
            </a:endParaRPr>
          </a:p>
          <a:p>
            <a:pPr marL="457200" marR="0" lvl="0" indent="-336550" algn="l" rtl="0">
              <a:lnSpc>
                <a:spcPct val="110000"/>
              </a:lnSpc>
              <a:spcBef>
                <a:spcPts val="0"/>
              </a:spcBef>
              <a:spcAft>
                <a:spcPts val="0"/>
              </a:spcAft>
              <a:buClr>
                <a:srgbClr val="333333"/>
              </a:buClr>
              <a:buSzPts val="1900"/>
              <a:buFont typeface="Century Gothic"/>
              <a:buChar char="●"/>
            </a:pPr>
            <a:r>
              <a:rPr lang="es-MX" sz="2800" b="0" i="0" u="none" strike="noStrike" cap="none">
                <a:solidFill>
                  <a:srgbClr val="333333"/>
                </a:solidFill>
                <a:latin typeface="Arial"/>
                <a:ea typeface="Arial"/>
                <a:cs typeface="Arial"/>
                <a:sym typeface="Arial"/>
              </a:rPr>
              <a:t>Parentesco.</a:t>
            </a:r>
            <a:endParaRPr sz="2800" b="0" i="0" u="none" strike="noStrike" cap="none">
              <a:solidFill>
                <a:srgbClr val="333333"/>
              </a:solidFill>
              <a:latin typeface="Arial"/>
              <a:ea typeface="Arial"/>
              <a:cs typeface="Arial"/>
              <a:sym typeface="Arial"/>
            </a:endParaRPr>
          </a:p>
          <a:p>
            <a:pPr marL="457200" marR="0" lvl="0" indent="-336550" algn="l" rtl="0">
              <a:lnSpc>
                <a:spcPct val="110000"/>
              </a:lnSpc>
              <a:spcBef>
                <a:spcPts val="0"/>
              </a:spcBef>
              <a:spcAft>
                <a:spcPts val="0"/>
              </a:spcAft>
              <a:buClr>
                <a:srgbClr val="333333"/>
              </a:buClr>
              <a:buSzPts val="1900"/>
              <a:buFont typeface="Century Gothic"/>
              <a:buChar char="●"/>
            </a:pPr>
            <a:r>
              <a:rPr lang="es-MX" sz="2800" b="0" i="0" u="none" strike="noStrike" cap="none">
                <a:solidFill>
                  <a:srgbClr val="333333"/>
                </a:solidFill>
                <a:latin typeface="Arial"/>
                <a:ea typeface="Arial"/>
                <a:cs typeface="Arial"/>
                <a:sym typeface="Arial"/>
              </a:rPr>
              <a:t>Condición laboral.</a:t>
            </a:r>
            <a:endParaRPr sz="2800" b="0" i="0" u="none" strike="noStrike" cap="none">
              <a:solidFill>
                <a:srgbClr val="333333"/>
              </a:solidFill>
              <a:latin typeface="Arial"/>
              <a:ea typeface="Arial"/>
              <a:cs typeface="Arial"/>
              <a:sym typeface="Arial"/>
            </a:endParaRPr>
          </a:p>
        </p:txBody>
      </p:sp>
      <p:sp>
        <p:nvSpPr>
          <p:cNvPr id="162" name="Google Shape;162;p15"/>
          <p:cNvSpPr txBox="1"/>
          <p:nvPr/>
        </p:nvSpPr>
        <p:spPr>
          <a:xfrm>
            <a:off x="16288950" y="3557496"/>
            <a:ext cx="3112500" cy="2045400"/>
          </a:xfrm>
          <a:prstGeom prst="rect">
            <a:avLst/>
          </a:prstGeom>
          <a:noFill/>
          <a:ln>
            <a:noFill/>
          </a:ln>
        </p:spPr>
        <p:txBody>
          <a:bodyPr spcFirstLastPara="1" wrap="square" lIns="91425" tIns="91425" rIns="91425" bIns="91425" anchor="ctr" anchorCtr="0">
            <a:noAutofit/>
          </a:bodyPr>
          <a:lstStyle/>
          <a:p>
            <a:pPr marL="0" marR="0" lvl="0" indent="0" algn="l" rtl="0">
              <a:lnSpc>
                <a:spcPct val="110000"/>
              </a:lnSpc>
              <a:spcBef>
                <a:spcPts val="0"/>
              </a:spcBef>
              <a:spcAft>
                <a:spcPts val="0"/>
              </a:spcAft>
              <a:buClr>
                <a:srgbClr val="000000"/>
              </a:buClr>
              <a:buSzPts val="2800"/>
              <a:buFont typeface="Arial"/>
              <a:buNone/>
            </a:pPr>
            <a:r>
              <a:rPr lang="es-MX" sz="2800" b="1" i="0" u="none" strike="noStrike" cap="none">
                <a:solidFill>
                  <a:srgbClr val="0097A7"/>
                </a:solidFill>
                <a:latin typeface="Arial"/>
                <a:ea typeface="Arial"/>
                <a:cs typeface="Arial"/>
                <a:sym typeface="Arial"/>
              </a:rPr>
              <a:t>ENH </a:t>
            </a:r>
            <a:endParaRPr sz="2800" b="1" i="0" u="none" strike="noStrike" cap="none">
              <a:solidFill>
                <a:srgbClr val="0097A7"/>
              </a:solidFill>
              <a:latin typeface="Arial"/>
              <a:ea typeface="Arial"/>
              <a:cs typeface="Arial"/>
              <a:sym typeface="Arial"/>
            </a:endParaRPr>
          </a:p>
          <a:p>
            <a:pPr marL="0" marR="0" lvl="0" indent="0" algn="l" rtl="0">
              <a:lnSpc>
                <a:spcPct val="110000"/>
              </a:lnSpc>
              <a:spcBef>
                <a:spcPts val="1500"/>
              </a:spcBef>
              <a:spcAft>
                <a:spcPts val="0"/>
              </a:spcAft>
              <a:buClr>
                <a:srgbClr val="000000"/>
              </a:buClr>
              <a:buSzPts val="2800"/>
              <a:buFont typeface="Arial"/>
              <a:buNone/>
            </a:pPr>
            <a:r>
              <a:rPr lang="es-MX" sz="2800" b="0" i="0" u="none" strike="noStrike" cap="none">
                <a:solidFill>
                  <a:srgbClr val="333333"/>
                </a:solidFill>
                <a:latin typeface="Arial"/>
                <a:ea typeface="Arial"/>
                <a:cs typeface="Arial"/>
                <a:sym typeface="Arial"/>
              </a:rPr>
              <a:t>(2017)</a:t>
            </a:r>
            <a:endParaRPr sz="2800" b="0" i="0" u="none" strike="noStrike" cap="none">
              <a:solidFill>
                <a:srgbClr val="333333"/>
              </a:solidFill>
              <a:latin typeface="Arial"/>
              <a:ea typeface="Arial"/>
              <a:cs typeface="Arial"/>
              <a:sym typeface="Arial"/>
            </a:endParaRPr>
          </a:p>
          <a:p>
            <a:pPr marL="457200" marR="0" lvl="0" indent="-336550" algn="l" rtl="0">
              <a:lnSpc>
                <a:spcPct val="110000"/>
              </a:lnSpc>
              <a:spcBef>
                <a:spcPts val="1500"/>
              </a:spcBef>
              <a:spcAft>
                <a:spcPts val="0"/>
              </a:spcAft>
              <a:buClr>
                <a:srgbClr val="333333"/>
              </a:buClr>
              <a:buSzPts val="1900"/>
              <a:buFont typeface="Century Gothic"/>
              <a:buChar char="●"/>
            </a:pPr>
            <a:r>
              <a:rPr lang="es-MX" sz="2800" b="0" i="0" u="none" strike="noStrike" cap="none">
                <a:solidFill>
                  <a:srgbClr val="333333"/>
                </a:solidFill>
                <a:latin typeface="Arial"/>
                <a:ea typeface="Arial"/>
                <a:cs typeface="Arial"/>
                <a:sym typeface="Arial"/>
              </a:rPr>
              <a:t>Estado de salud emocional.</a:t>
            </a:r>
            <a:endParaRPr sz="2800" b="0" i="0" u="none" strike="noStrike" cap="none">
              <a:solidFill>
                <a:srgbClr val="000000"/>
              </a:solidFill>
              <a:latin typeface="Arial"/>
              <a:ea typeface="Arial"/>
              <a:cs typeface="Arial"/>
              <a:sym typeface="Arial"/>
            </a:endParaRPr>
          </a:p>
        </p:txBody>
      </p:sp>
      <p:sp>
        <p:nvSpPr>
          <p:cNvPr id="163" name="Google Shape;163;p15"/>
          <p:cNvSpPr txBox="1"/>
          <p:nvPr/>
        </p:nvSpPr>
        <p:spPr>
          <a:xfrm>
            <a:off x="21312700" y="3058145"/>
            <a:ext cx="3411600" cy="3000000"/>
          </a:xfrm>
          <a:prstGeom prst="rect">
            <a:avLst/>
          </a:prstGeom>
          <a:noFill/>
          <a:ln>
            <a:noFill/>
          </a:ln>
        </p:spPr>
        <p:txBody>
          <a:bodyPr spcFirstLastPara="1" wrap="square" lIns="91425" tIns="91425" rIns="91425" bIns="91425" anchor="ctr" anchorCtr="0">
            <a:noAutofit/>
          </a:bodyPr>
          <a:lstStyle/>
          <a:p>
            <a:pPr marL="0" marR="0" lvl="0" indent="0" algn="l" rtl="0">
              <a:lnSpc>
                <a:spcPct val="110000"/>
              </a:lnSpc>
              <a:spcBef>
                <a:spcPts val="0"/>
              </a:spcBef>
              <a:spcAft>
                <a:spcPts val="0"/>
              </a:spcAft>
              <a:buClr>
                <a:srgbClr val="000000"/>
              </a:buClr>
              <a:buSzPts val="2800"/>
              <a:buFont typeface="Arial"/>
              <a:buNone/>
            </a:pPr>
            <a:r>
              <a:rPr lang="es-MX" sz="2800" b="1" i="0" u="none" strike="noStrike" cap="none">
                <a:solidFill>
                  <a:srgbClr val="0097A7"/>
                </a:solidFill>
                <a:latin typeface="Arial"/>
                <a:ea typeface="Arial"/>
                <a:cs typeface="Arial"/>
                <a:sym typeface="Arial"/>
              </a:rPr>
              <a:t>Censo de Población y Vivienda</a:t>
            </a:r>
            <a:endParaRPr sz="2800" b="1" i="0" u="none" strike="noStrike" cap="none">
              <a:solidFill>
                <a:srgbClr val="0097A7"/>
              </a:solidFill>
              <a:latin typeface="Arial"/>
              <a:ea typeface="Arial"/>
              <a:cs typeface="Arial"/>
              <a:sym typeface="Arial"/>
            </a:endParaRPr>
          </a:p>
          <a:p>
            <a:pPr marL="0" marR="0" lvl="0" indent="0" algn="l" rtl="0">
              <a:lnSpc>
                <a:spcPct val="110000"/>
              </a:lnSpc>
              <a:spcBef>
                <a:spcPts val="1500"/>
              </a:spcBef>
              <a:spcAft>
                <a:spcPts val="0"/>
              </a:spcAft>
              <a:buClr>
                <a:srgbClr val="000000"/>
              </a:buClr>
              <a:buSzPts val="2800"/>
              <a:buFont typeface="Arial"/>
              <a:buNone/>
            </a:pPr>
            <a:r>
              <a:rPr lang="es-MX" sz="2800" b="0" i="0" u="none" strike="noStrike" cap="none">
                <a:solidFill>
                  <a:srgbClr val="333333"/>
                </a:solidFill>
                <a:latin typeface="Arial"/>
                <a:ea typeface="Arial"/>
                <a:cs typeface="Arial"/>
                <a:sym typeface="Arial"/>
              </a:rPr>
              <a:t>(2010)</a:t>
            </a:r>
            <a:endParaRPr sz="2800" b="0" i="0" u="none" strike="noStrike" cap="none">
              <a:solidFill>
                <a:srgbClr val="333333"/>
              </a:solidFill>
              <a:latin typeface="Arial"/>
              <a:ea typeface="Arial"/>
              <a:cs typeface="Arial"/>
              <a:sym typeface="Arial"/>
            </a:endParaRPr>
          </a:p>
          <a:p>
            <a:pPr marL="457200" marR="0" lvl="0" indent="-336550" algn="l" rtl="0">
              <a:lnSpc>
                <a:spcPct val="110000"/>
              </a:lnSpc>
              <a:spcBef>
                <a:spcPts val="1500"/>
              </a:spcBef>
              <a:spcAft>
                <a:spcPts val="0"/>
              </a:spcAft>
              <a:buClr>
                <a:srgbClr val="333333"/>
              </a:buClr>
              <a:buSzPts val="1900"/>
              <a:buFont typeface="Century Gothic"/>
              <a:buChar char="●"/>
            </a:pPr>
            <a:r>
              <a:rPr lang="es-MX" sz="2800" b="0" i="0" u="none" strike="noStrike" cap="none">
                <a:solidFill>
                  <a:srgbClr val="333333"/>
                </a:solidFill>
                <a:latin typeface="Arial"/>
                <a:ea typeface="Arial"/>
                <a:cs typeface="Arial"/>
                <a:sym typeface="Arial"/>
              </a:rPr>
              <a:t>Discapacidad.</a:t>
            </a:r>
            <a:endParaRPr sz="2800" b="0" i="0" u="none" strike="noStrike" cap="none">
              <a:solidFill>
                <a:srgbClr val="000000"/>
              </a:solidFill>
              <a:latin typeface="Arial"/>
              <a:ea typeface="Arial"/>
              <a:cs typeface="Arial"/>
              <a:sym typeface="Arial"/>
            </a:endParaRPr>
          </a:p>
        </p:txBody>
      </p:sp>
      <p:sp>
        <p:nvSpPr>
          <p:cNvPr id="164" name="Google Shape;164;p15"/>
          <p:cNvSpPr txBox="1"/>
          <p:nvPr/>
        </p:nvSpPr>
        <p:spPr>
          <a:xfrm>
            <a:off x="5017475" y="1905107"/>
            <a:ext cx="4680300" cy="47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s-MX" sz="3600" b="1" i="0" u="none" strike="noStrike" cap="none">
                <a:solidFill>
                  <a:srgbClr val="000000"/>
                </a:solidFill>
                <a:latin typeface="Arial"/>
                <a:ea typeface="Arial"/>
                <a:cs typeface="Arial"/>
                <a:sym typeface="Arial"/>
              </a:rPr>
              <a:t>Personas Morales</a:t>
            </a:r>
            <a:endParaRPr sz="3600" b="1" i="0" u="none" strike="noStrike" cap="none">
              <a:solidFill>
                <a:srgbClr val="000000"/>
              </a:solidFill>
              <a:latin typeface="Arial"/>
              <a:ea typeface="Arial"/>
              <a:cs typeface="Arial"/>
              <a:sym typeface="Arial"/>
            </a:endParaRPr>
          </a:p>
        </p:txBody>
      </p:sp>
      <p:sp>
        <p:nvSpPr>
          <p:cNvPr id="165" name="Google Shape;165;p15"/>
          <p:cNvSpPr txBox="1"/>
          <p:nvPr/>
        </p:nvSpPr>
        <p:spPr>
          <a:xfrm>
            <a:off x="14930050" y="2012562"/>
            <a:ext cx="4680300" cy="47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s-MX" sz="3600" b="1" i="0" u="none" strike="noStrike" cap="none">
                <a:solidFill>
                  <a:srgbClr val="000000"/>
                </a:solidFill>
                <a:latin typeface="Arial"/>
                <a:ea typeface="Arial"/>
                <a:cs typeface="Arial"/>
                <a:sym typeface="Arial"/>
              </a:rPr>
              <a:t>Personas</a:t>
            </a:r>
            <a:r>
              <a:rPr lang="es-MX" sz="2400" b="1" i="0" u="none" strike="noStrike" cap="none">
                <a:solidFill>
                  <a:srgbClr val="000000"/>
                </a:solidFill>
                <a:latin typeface="Arial"/>
                <a:ea typeface="Arial"/>
                <a:cs typeface="Arial"/>
                <a:sym typeface="Arial"/>
              </a:rPr>
              <a:t> </a:t>
            </a:r>
            <a:r>
              <a:rPr lang="es-MX" sz="3600" b="1" i="0" u="none" strike="noStrike" cap="none">
                <a:solidFill>
                  <a:srgbClr val="000000"/>
                </a:solidFill>
                <a:latin typeface="Arial"/>
                <a:ea typeface="Arial"/>
                <a:cs typeface="Arial"/>
                <a:sym typeface="Arial"/>
              </a:rPr>
              <a:t>Físicas</a:t>
            </a:r>
            <a:endParaRPr sz="2400" b="1" i="0" u="none" strike="noStrike" cap="none">
              <a:solidFill>
                <a:srgbClr val="000000"/>
              </a:solidFill>
              <a:latin typeface="Arial"/>
              <a:ea typeface="Arial"/>
              <a:cs typeface="Arial"/>
              <a:sym typeface="Arial"/>
            </a:endParaRPr>
          </a:p>
        </p:txBody>
      </p:sp>
      <p:cxnSp>
        <p:nvCxnSpPr>
          <p:cNvPr id="166" name="Google Shape;166;p15"/>
          <p:cNvCxnSpPr/>
          <p:nvPr/>
        </p:nvCxnSpPr>
        <p:spPr>
          <a:xfrm>
            <a:off x="12434175" y="3111200"/>
            <a:ext cx="33900" cy="3621300"/>
          </a:xfrm>
          <a:prstGeom prst="straightConnector1">
            <a:avLst/>
          </a:prstGeom>
          <a:noFill/>
          <a:ln w="19050" cap="flat" cmpd="sng">
            <a:solidFill>
              <a:schemeClr val="dk2"/>
            </a:solidFill>
            <a:prstDash val="solid"/>
            <a:round/>
            <a:headEnd type="none" w="sm" len="sm"/>
            <a:tailEnd type="none" w="sm" len="sm"/>
          </a:ln>
        </p:spPr>
      </p:cxnSp>
      <p:sp>
        <p:nvSpPr>
          <p:cNvPr id="167" name="Google Shape;167;p15"/>
          <p:cNvSpPr txBox="1">
            <a:spLocks noGrp="1"/>
          </p:cNvSpPr>
          <p:nvPr>
            <p:ph type="title"/>
          </p:nvPr>
        </p:nvSpPr>
        <p:spPr>
          <a:xfrm>
            <a:off x="10251975" y="6490950"/>
            <a:ext cx="5617200" cy="1223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200"/>
              <a:buNone/>
            </a:pPr>
            <a:r>
              <a:rPr lang="es-MX" sz="6600">
                <a:latin typeface="Arial"/>
                <a:ea typeface="Arial"/>
                <a:cs typeface="Arial"/>
                <a:sym typeface="Arial"/>
              </a:rPr>
              <a:t>Otros datos</a:t>
            </a:r>
            <a:endParaRPr sz="6500">
              <a:solidFill>
                <a:srgbClr val="003056"/>
              </a:solidFill>
              <a:latin typeface="Arial"/>
              <a:ea typeface="Arial"/>
              <a:cs typeface="Arial"/>
              <a:sym typeface="Arial"/>
            </a:endParaRPr>
          </a:p>
        </p:txBody>
      </p:sp>
      <p:sp>
        <p:nvSpPr>
          <p:cNvPr id="168" name="Google Shape;168;p15"/>
          <p:cNvSpPr txBox="1"/>
          <p:nvPr/>
        </p:nvSpPr>
        <p:spPr>
          <a:xfrm>
            <a:off x="5832800" y="4137525"/>
            <a:ext cx="8544900" cy="1911300"/>
          </a:xfrm>
          <a:prstGeom prst="rect">
            <a:avLst/>
          </a:prstGeom>
          <a:noFill/>
          <a:ln>
            <a:noFill/>
          </a:ln>
        </p:spPr>
        <p:txBody>
          <a:bodyPr spcFirstLastPara="1" wrap="square" lIns="91425" tIns="91425" rIns="91425" bIns="91425" anchor="ctr" anchorCtr="0">
            <a:noAutofit/>
          </a:bodyPr>
          <a:lstStyle/>
          <a:p>
            <a:pPr marL="914400" marR="0" lvl="1" indent="-336550" algn="l" rtl="0">
              <a:lnSpc>
                <a:spcPct val="110000"/>
              </a:lnSpc>
              <a:spcBef>
                <a:spcPts val="0"/>
              </a:spcBef>
              <a:spcAft>
                <a:spcPts val="0"/>
              </a:spcAft>
              <a:buClr>
                <a:srgbClr val="333333"/>
              </a:buClr>
              <a:buSzPts val="1900"/>
              <a:buFont typeface="Century Gothic"/>
              <a:buChar char="○"/>
            </a:pPr>
            <a:r>
              <a:rPr lang="es-MX" sz="2800" b="0" i="0" u="none" strike="noStrike" cap="none">
                <a:solidFill>
                  <a:srgbClr val="333333"/>
                </a:solidFill>
                <a:latin typeface="Arial"/>
                <a:ea typeface="Arial"/>
                <a:cs typeface="Arial"/>
                <a:sym typeface="Arial"/>
              </a:rPr>
              <a:t>Cuentas bancarias.</a:t>
            </a:r>
            <a:endParaRPr sz="2800" b="0" i="0" u="none" strike="noStrike" cap="none">
              <a:solidFill>
                <a:srgbClr val="333333"/>
              </a:solidFill>
              <a:latin typeface="Arial"/>
              <a:ea typeface="Arial"/>
              <a:cs typeface="Arial"/>
              <a:sym typeface="Arial"/>
            </a:endParaRPr>
          </a:p>
          <a:p>
            <a:pPr marL="914400" marR="0" lvl="1" indent="-336550" algn="l" rtl="0">
              <a:lnSpc>
                <a:spcPct val="110000"/>
              </a:lnSpc>
              <a:spcBef>
                <a:spcPts val="0"/>
              </a:spcBef>
              <a:spcAft>
                <a:spcPts val="0"/>
              </a:spcAft>
              <a:buClr>
                <a:srgbClr val="333333"/>
              </a:buClr>
              <a:buSzPts val="1900"/>
              <a:buFont typeface="Century Gothic"/>
              <a:buChar char="○"/>
            </a:pPr>
            <a:r>
              <a:rPr lang="es-MX" sz="2800" b="0" i="0" u="none" strike="noStrike" cap="none">
                <a:solidFill>
                  <a:srgbClr val="333333"/>
                </a:solidFill>
                <a:latin typeface="Arial"/>
                <a:ea typeface="Arial"/>
                <a:cs typeface="Arial"/>
                <a:sym typeface="Arial"/>
              </a:rPr>
              <a:t>Personal.</a:t>
            </a:r>
            <a:endParaRPr sz="2800" b="0" i="0" u="none" strike="noStrike" cap="none">
              <a:solidFill>
                <a:srgbClr val="333333"/>
              </a:solidFill>
              <a:latin typeface="Arial"/>
              <a:ea typeface="Arial"/>
              <a:cs typeface="Arial"/>
              <a:sym typeface="Arial"/>
            </a:endParaRPr>
          </a:p>
          <a:p>
            <a:pPr marL="914400" marR="0" lvl="1" indent="-336550" algn="l" rtl="0">
              <a:lnSpc>
                <a:spcPct val="110000"/>
              </a:lnSpc>
              <a:spcBef>
                <a:spcPts val="0"/>
              </a:spcBef>
              <a:spcAft>
                <a:spcPts val="0"/>
              </a:spcAft>
              <a:buClr>
                <a:srgbClr val="333333"/>
              </a:buClr>
              <a:buSzPts val="1900"/>
              <a:buFont typeface="Century Gothic"/>
              <a:buChar char="○"/>
            </a:pPr>
            <a:r>
              <a:rPr lang="es-MX" sz="2800" b="0" i="0" u="none" strike="noStrike" cap="none">
                <a:solidFill>
                  <a:srgbClr val="333333"/>
                </a:solidFill>
                <a:latin typeface="Arial"/>
                <a:ea typeface="Arial"/>
                <a:cs typeface="Arial"/>
                <a:sym typeface="Arial"/>
              </a:rPr>
              <a:t>Remuneraciones.</a:t>
            </a:r>
            <a:endParaRPr sz="2800" b="0" i="0" u="none" strike="noStrike" cap="none">
              <a:solidFill>
                <a:srgbClr val="333333"/>
              </a:solidFill>
              <a:latin typeface="Arial"/>
              <a:ea typeface="Arial"/>
              <a:cs typeface="Arial"/>
              <a:sym typeface="Arial"/>
            </a:endParaRPr>
          </a:p>
          <a:p>
            <a:pPr marL="914400" marR="0" lvl="1" indent="-336550" algn="l" rtl="0">
              <a:lnSpc>
                <a:spcPct val="110000"/>
              </a:lnSpc>
              <a:spcBef>
                <a:spcPts val="0"/>
              </a:spcBef>
              <a:spcAft>
                <a:spcPts val="0"/>
              </a:spcAft>
              <a:buClr>
                <a:srgbClr val="333333"/>
              </a:buClr>
              <a:buSzPts val="1900"/>
              <a:buFont typeface="Century Gothic"/>
              <a:buChar char="○"/>
            </a:pPr>
            <a:r>
              <a:rPr lang="es-MX" sz="2800" b="0" i="0" u="none" strike="noStrike" cap="none">
                <a:solidFill>
                  <a:srgbClr val="333333"/>
                </a:solidFill>
                <a:latin typeface="Arial"/>
                <a:ea typeface="Arial"/>
                <a:cs typeface="Arial"/>
                <a:sym typeface="Arial"/>
              </a:rPr>
              <a:t>Gastos.</a:t>
            </a:r>
            <a:endParaRPr sz="2800" b="0" i="0" u="none" strike="noStrike" cap="none">
              <a:solidFill>
                <a:srgbClr val="333333"/>
              </a:solidFill>
              <a:latin typeface="Arial"/>
              <a:ea typeface="Arial"/>
              <a:cs typeface="Arial"/>
              <a:sym typeface="Arial"/>
            </a:endParaRPr>
          </a:p>
          <a:p>
            <a:pPr marL="914400" marR="0" lvl="1" indent="-336550" algn="l" rtl="0">
              <a:lnSpc>
                <a:spcPct val="110000"/>
              </a:lnSpc>
              <a:spcBef>
                <a:spcPts val="0"/>
              </a:spcBef>
              <a:spcAft>
                <a:spcPts val="0"/>
              </a:spcAft>
              <a:buClr>
                <a:srgbClr val="333333"/>
              </a:buClr>
              <a:buSzPts val="1900"/>
              <a:buFont typeface="Century Gothic"/>
              <a:buChar char="○"/>
            </a:pPr>
            <a:r>
              <a:rPr lang="es-MX" sz="2800" b="0" i="0" u="none" strike="noStrike" cap="none">
                <a:solidFill>
                  <a:srgbClr val="333333"/>
                </a:solidFill>
                <a:latin typeface="Arial"/>
                <a:ea typeface="Arial"/>
                <a:cs typeface="Arial"/>
                <a:sym typeface="Arial"/>
              </a:rPr>
              <a:t>Ingresos.</a:t>
            </a:r>
            <a:endParaRPr sz="2800" b="0" i="0" u="none" strike="noStrike" cap="none">
              <a:solidFill>
                <a:srgbClr val="333333"/>
              </a:solidFill>
              <a:latin typeface="Arial"/>
              <a:ea typeface="Arial"/>
              <a:cs typeface="Arial"/>
              <a:sym typeface="Arial"/>
            </a:endParaRPr>
          </a:p>
        </p:txBody>
      </p:sp>
      <p:cxnSp>
        <p:nvCxnSpPr>
          <p:cNvPr id="169" name="Google Shape;169;p15"/>
          <p:cNvCxnSpPr/>
          <p:nvPr/>
        </p:nvCxnSpPr>
        <p:spPr>
          <a:xfrm>
            <a:off x="12434175" y="7714650"/>
            <a:ext cx="33900" cy="3621300"/>
          </a:xfrm>
          <a:prstGeom prst="straightConnector1">
            <a:avLst/>
          </a:prstGeom>
          <a:noFill/>
          <a:ln w="19050" cap="flat" cmpd="sng">
            <a:solidFill>
              <a:schemeClr val="dk2"/>
            </a:solidFill>
            <a:prstDash val="solid"/>
            <a:round/>
            <a:headEnd type="none" w="sm" len="sm"/>
            <a:tailEnd type="none" w="sm" len="sm"/>
          </a:ln>
        </p:spPr>
      </p:cxnSp>
      <p:sp>
        <p:nvSpPr>
          <p:cNvPr id="170" name="Google Shape;170;p15"/>
          <p:cNvSpPr txBox="1"/>
          <p:nvPr/>
        </p:nvSpPr>
        <p:spPr>
          <a:xfrm>
            <a:off x="14038400" y="7804200"/>
            <a:ext cx="8195400" cy="25743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es-MX" sz="2800" b="1">
                <a:solidFill>
                  <a:srgbClr val="0097A7"/>
                </a:solidFill>
              </a:rPr>
              <a:t>Registros Administrativos.</a:t>
            </a:r>
            <a:endParaRPr sz="2800">
              <a:solidFill>
                <a:srgbClr val="333333"/>
              </a:solidFill>
            </a:endParaRPr>
          </a:p>
          <a:p>
            <a:pPr marL="0" marR="0" lvl="0" indent="0" algn="l" rtl="0">
              <a:lnSpc>
                <a:spcPct val="110000"/>
              </a:lnSpc>
              <a:spcBef>
                <a:spcPts val="0"/>
              </a:spcBef>
              <a:spcAft>
                <a:spcPts val="0"/>
              </a:spcAft>
              <a:buClr>
                <a:schemeClr val="dk1"/>
              </a:buClr>
              <a:buSzPts val="1100"/>
              <a:buFont typeface="Arial"/>
              <a:buNone/>
            </a:pPr>
            <a:endParaRPr sz="2800">
              <a:solidFill>
                <a:srgbClr val="333333"/>
              </a:solidFill>
            </a:endParaRPr>
          </a:p>
          <a:p>
            <a:pPr marL="457200" marR="0" lvl="0" indent="-406400" algn="l" rtl="0">
              <a:lnSpc>
                <a:spcPct val="110000"/>
              </a:lnSpc>
              <a:spcBef>
                <a:spcPts val="0"/>
              </a:spcBef>
              <a:spcAft>
                <a:spcPts val="0"/>
              </a:spcAft>
              <a:buClr>
                <a:srgbClr val="333333"/>
              </a:buClr>
              <a:buSzPts val="2800"/>
              <a:buChar char="●"/>
            </a:pPr>
            <a:r>
              <a:rPr lang="es-MX" sz="2800">
                <a:solidFill>
                  <a:srgbClr val="333333"/>
                </a:solidFill>
              </a:rPr>
              <a:t>CURP.</a:t>
            </a:r>
            <a:endParaRPr sz="2800" b="1">
              <a:solidFill>
                <a:srgbClr val="0097A7"/>
              </a:solidFill>
            </a:endParaRPr>
          </a:p>
          <a:p>
            <a:pPr marL="457200" marR="0" lvl="0" indent="-406400" algn="l" rtl="0">
              <a:lnSpc>
                <a:spcPct val="110000"/>
              </a:lnSpc>
              <a:spcBef>
                <a:spcPts val="0"/>
              </a:spcBef>
              <a:spcAft>
                <a:spcPts val="0"/>
              </a:spcAft>
              <a:buClr>
                <a:srgbClr val="333333"/>
              </a:buClr>
              <a:buSzPts val="2800"/>
              <a:buChar char="●"/>
            </a:pPr>
            <a:r>
              <a:rPr lang="es-MX" sz="2800">
                <a:solidFill>
                  <a:srgbClr val="333333"/>
                </a:solidFill>
              </a:rPr>
              <a:t>Padrón de contribuyentes SAT.</a:t>
            </a:r>
            <a:endParaRPr sz="2800">
              <a:solidFill>
                <a:srgbClr val="333333"/>
              </a:solidFill>
            </a:endParaRPr>
          </a:p>
          <a:p>
            <a:pPr marL="457200" marR="0" lvl="0" indent="-406400" algn="l" rtl="0">
              <a:lnSpc>
                <a:spcPct val="110000"/>
              </a:lnSpc>
              <a:spcBef>
                <a:spcPts val="0"/>
              </a:spcBef>
              <a:spcAft>
                <a:spcPts val="0"/>
              </a:spcAft>
              <a:buClr>
                <a:srgbClr val="333333"/>
              </a:buClr>
              <a:buSzPts val="2800"/>
              <a:buChar char="●"/>
            </a:pPr>
            <a:r>
              <a:rPr lang="es-MX" sz="2800">
                <a:solidFill>
                  <a:srgbClr val="333333"/>
                </a:solidFill>
              </a:rPr>
              <a:t>Padrón de contribuyentes/beneficiarios IMSS.</a:t>
            </a:r>
            <a:endParaRPr sz="2800">
              <a:solidFill>
                <a:srgbClr val="333333"/>
              </a:solidFill>
            </a:endParaRPr>
          </a:p>
          <a:p>
            <a:pPr marL="457200" marR="0" lvl="0" indent="-406400" algn="l" rtl="0">
              <a:lnSpc>
                <a:spcPct val="110000"/>
              </a:lnSpc>
              <a:spcBef>
                <a:spcPts val="0"/>
              </a:spcBef>
              <a:spcAft>
                <a:spcPts val="0"/>
              </a:spcAft>
              <a:buClr>
                <a:srgbClr val="333333"/>
              </a:buClr>
              <a:buSzPts val="2800"/>
              <a:buChar char="●"/>
            </a:pPr>
            <a:r>
              <a:rPr lang="es-MX" sz="2800">
                <a:solidFill>
                  <a:srgbClr val="333333"/>
                </a:solidFill>
              </a:rPr>
              <a:t>Padrón de electores.</a:t>
            </a:r>
            <a:endParaRPr sz="2800">
              <a:solidFill>
                <a:srgbClr val="333333"/>
              </a:solidFill>
            </a:endParaRPr>
          </a:p>
          <a:p>
            <a:pPr marL="457200" marR="0" lvl="0" indent="-406400" algn="l" rtl="0">
              <a:lnSpc>
                <a:spcPct val="110000"/>
              </a:lnSpc>
              <a:spcBef>
                <a:spcPts val="0"/>
              </a:spcBef>
              <a:spcAft>
                <a:spcPts val="0"/>
              </a:spcAft>
              <a:buClr>
                <a:srgbClr val="333333"/>
              </a:buClr>
              <a:buSzPts val="2800"/>
              <a:buChar char="●"/>
            </a:pPr>
            <a:r>
              <a:rPr lang="es-MX" sz="2800">
                <a:solidFill>
                  <a:srgbClr val="333333"/>
                </a:solidFill>
              </a:rPr>
              <a:t>Padrones de beneficiarios de programas gubernamentales.</a:t>
            </a:r>
            <a:endParaRPr sz="2800">
              <a:solidFill>
                <a:srgbClr val="333333"/>
              </a:solidFill>
            </a:endParaRPr>
          </a:p>
          <a:p>
            <a:pPr marL="0" marR="0" lvl="0" indent="0" algn="l" rtl="0">
              <a:lnSpc>
                <a:spcPct val="110000"/>
              </a:lnSpc>
              <a:spcBef>
                <a:spcPts val="1500"/>
              </a:spcBef>
              <a:spcAft>
                <a:spcPts val="0"/>
              </a:spcAft>
              <a:buClr>
                <a:srgbClr val="000000"/>
              </a:buClr>
              <a:buSzPts val="6000"/>
              <a:buFont typeface="Helvetica Neue"/>
              <a:buNone/>
            </a:pPr>
            <a:endParaRPr sz="2800" b="0" i="0" u="none" strike="noStrike" cap="none">
              <a:solidFill>
                <a:srgbClr val="333333"/>
              </a:solidFill>
              <a:latin typeface="Arial"/>
              <a:ea typeface="Arial"/>
              <a:cs typeface="Arial"/>
              <a:sym typeface="Arial"/>
            </a:endParaRPr>
          </a:p>
          <a:p>
            <a:pPr marL="0" marR="0" lvl="0" indent="0" algn="l" rtl="0">
              <a:lnSpc>
                <a:spcPct val="100000"/>
              </a:lnSpc>
              <a:spcBef>
                <a:spcPts val="1500"/>
              </a:spcBef>
              <a:spcAft>
                <a:spcPts val="0"/>
              </a:spcAft>
              <a:buClr>
                <a:srgbClr val="000000"/>
              </a:buClr>
              <a:buSzPts val="6000"/>
              <a:buFont typeface="Helvetica Neue"/>
              <a:buNone/>
            </a:pP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6"/>
          <p:cNvSpPr txBox="1">
            <a:spLocks noGrp="1"/>
          </p:cNvSpPr>
          <p:nvPr>
            <p:ph type="title"/>
          </p:nvPr>
        </p:nvSpPr>
        <p:spPr>
          <a:xfrm>
            <a:off x="569194" y="220418"/>
            <a:ext cx="21005701" cy="1223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200"/>
              <a:buNone/>
            </a:pPr>
            <a:r>
              <a:rPr lang="es-MX" sz="6600">
                <a:latin typeface="Arial"/>
                <a:ea typeface="Arial"/>
                <a:cs typeface="Arial"/>
                <a:sym typeface="Arial"/>
              </a:rPr>
              <a:t>Qué tenemos / Qué nos falta / Qué proponemos ?</a:t>
            </a:r>
            <a:endParaRPr sz="6500">
              <a:solidFill>
                <a:srgbClr val="003056"/>
              </a:solidFill>
              <a:latin typeface="Arial"/>
              <a:ea typeface="Arial"/>
              <a:cs typeface="Arial"/>
              <a:sym typeface="Arial"/>
            </a:endParaRPr>
          </a:p>
        </p:txBody>
      </p:sp>
      <p:sp>
        <p:nvSpPr>
          <p:cNvPr id="176" name="Google Shape;176;p16"/>
          <p:cNvSpPr txBox="1">
            <a:spLocks noGrp="1"/>
          </p:cNvSpPr>
          <p:nvPr>
            <p:ph type="title"/>
          </p:nvPr>
        </p:nvSpPr>
        <p:spPr>
          <a:xfrm>
            <a:off x="6874032" y="12579800"/>
            <a:ext cx="16236600" cy="228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2000"/>
              <a:buNone/>
            </a:pPr>
            <a:r>
              <a:rPr lang="es-MX" sz="4000">
                <a:solidFill>
                  <a:srgbClr val="FFFFFF"/>
                </a:solidFill>
              </a:rPr>
              <a:t>Confidencialidad y protección de datos personales</a:t>
            </a:r>
            <a:endParaRPr sz="4000">
              <a:solidFill>
                <a:srgbClr val="FFFFFF"/>
              </a:solidFill>
            </a:endParaRPr>
          </a:p>
        </p:txBody>
      </p:sp>
      <p:sp>
        <p:nvSpPr>
          <p:cNvPr id="177" name="Google Shape;177;p16"/>
          <p:cNvSpPr txBox="1"/>
          <p:nvPr/>
        </p:nvSpPr>
        <p:spPr>
          <a:xfrm>
            <a:off x="445217" y="3297845"/>
            <a:ext cx="7381507" cy="605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1" i="0" u="none" strike="noStrike" cap="none">
                <a:solidFill>
                  <a:schemeClr val="dk1"/>
                </a:solidFill>
                <a:latin typeface="Arial"/>
                <a:ea typeface="Arial"/>
                <a:cs typeface="Arial"/>
                <a:sym typeface="Arial"/>
              </a:rPr>
              <a:t>LSNIEG</a:t>
            </a:r>
            <a:r>
              <a:rPr lang="es-MX" sz="2000" b="0" i="0" u="none" strike="noStrike" cap="none">
                <a:solidFill>
                  <a:schemeClr val="dk1"/>
                </a:solidFill>
                <a:latin typeface="Arial"/>
                <a:ea typeface="Arial"/>
                <a:cs typeface="Arial"/>
                <a:sym typeface="Arial"/>
              </a:rPr>
              <a:t>:</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27025" algn="l" rtl="0">
              <a:lnSpc>
                <a:spcPct val="100000"/>
              </a:lnSpc>
              <a:spcBef>
                <a:spcPts val="0"/>
              </a:spcBef>
              <a:spcAft>
                <a:spcPts val="0"/>
              </a:spcAft>
              <a:buClr>
                <a:schemeClr val="dk1"/>
              </a:buClr>
              <a:buSzPts val="1550"/>
              <a:buFont typeface="Century Gothic"/>
              <a:buChar char="●"/>
            </a:pPr>
            <a:r>
              <a:rPr lang="es-MX" sz="2000" b="0" i="0" u="none" strike="noStrike" cap="none">
                <a:solidFill>
                  <a:schemeClr val="dk1"/>
                </a:solidFill>
                <a:latin typeface="Arial"/>
                <a:ea typeface="Arial"/>
                <a:cs typeface="Arial"/>
                <a:sym typeface="Arial"/>
              </a:rPr>
              <a:t>Uso exclusivo de DP (Art. 37).</a:t>
            </a:r>
            <a:endParaRPr sz="2000" b="0" i="0" u="none" strike="noStrike" cap="none">
              <a:solidFill>
                <a:schemeClr val="dk1"/>
              </a:solidFill>
              <a:latin typeface="Arial"/>
              <a:ea typeface="Arial"/>
              <a:cs typeface="Arial"/>
              <a:sym typeface="Arial"/>
            </a:endParaRPr>
          </a:p>
          <a:p>
            <a:pPr marL="457200" marR="0" lvl="0" indent="-327025" algn="l" rtl="0">
              <a:lnSpc>
                <a:spcPct val="100000"/>
              </a:lnSpc>
              <a:spcBef>
                <a:spcPts val="0"/>
              </a:spcBef>
              <a:spcAft>
                <a:spcPts val="0"/>
              </a:spcAft>
              <a:buClr>
                <a:schemeClr val="dk1"/>
              </a:buClr>
              <a:buSzPts val="1550"/>
              <a:buFont typeface="Century Gothic"/>
              <a:buChar char="●"/>
            </a:pPr>
            <a:r>
              <a:rPr lang="es-MX" sz="2000" b="0" i="0" u="none" strike="noStrike" cap="none">
                <a:solidFill>
                  <a:schemeClr val="dk1"/>
                </a:solidFill>
                <a:latin typeface="Arial"/>
                <a:ea typeface="Arial"/>
                <a:cs typeface="Arial"/>
                <a:sym typeface="Arial"/>
              </a:rPr>
              <a:t>Principios de confidencialidad y reserva (Art. 38).</a:t>
            </a:r>
            <a:endParaRPr sz="2000" b="0" i="0" u="none" strike="noStrike" cap="none">
              <a:solidFill>
                <a:schemeClr val="dk1"/>
              </a:solidFill>
              <a:latin typeface="Arial"/>
              <a:ea typeface="Arial"/>
              <a:cs typeface="Arial"/>
              <a:sym typeface="Arial"/>
            </a:endParaRPr>
          </a:p>
          <a:p>
            <a:pPr marL="457200" marR="0" lvl="0" indent="-327025" algn="l" rtl="0">
              <a:lnSpc>
                <a:spcPct val="100000"/>
              </a:lnSpc>
              <a:spcBef>
                <a:spcPts val="0"/>
              </a:spcBef>
              <a:spcAft>
                <a:spcPts val="0"/>
              </a:spcAft>
              <a:buClr>
                <a:schemeClr val="dk1"/>
              </a:buClr>
              <a:buSzPts val="1550"/>
              <a:buFont typeface="Century Gothic"/>
              <a:buChar char="●"/>
            </a:pPr>
            <a:r>
              <a:rPr lang="es-MX" sz="2000" b="0" i="0" u="none" strike="noStrike" cap="none">
                <a:solidFill>
                  <a:schemeClr val="dk1"/>
                </a:solidFill>
                <a:latin typeface="Arial"/>
                <a:ea typeface="Arial"/>
                <a:cs typeface="Arial"/>
                <a:sym typeface="Arial"/>
              </a:rPr>
              <a:t>No identificación (IDEM).</a:t>
            </a:r>
            <a:endParaRPr sz="2000" b="0" i="0" u="none" strike="noStrike" cap="none">
              <a:solidFill>
                <a:schemeClr val="dk1"/>
              </a:solidFill>
              <a:latin typeface="Arial"/>
              <a:ea typeface="Arial"/>
              <a:cs typeface="Arial"/>
              <a:sym typeface="Arial"/>
            </a:endParaRPr>
          </a:p>
          <a:p>
            <a:pPr marL="457200" marR="0" lvl="0" indent="-327025" algn="l" rtl="0">
              <a:lnSpc>
                <a:spcPct val="100000"/>
              </a:lnSpc>
              <a:spcBef>
                <a:spcPts val="0"/>
              </a:spcBef>
              <a:spcAft>
                <a:spcPts val="0"/>
              </a:spcAft>
              <a:buClr>
                <a:schemeClr val="dk1"/>
              </a:buClr>
              <a:buSzPts val="1550"/>
              <a:buFont typeface="Century Gothic"/>
              <a:buChar char="●"/>
            </a:pPr>
            <a:r>
              <a:rPr lang="es-MX" sz="2000" b="0" i="0" u="none" strike="noStrike" cap="none">
                <a:solidFill>
                  <a:schemeClr val="dk1"/>
                </a:solidFill>
                <a:latin typeface="Arial"/>
                <a:ea typeface="Arial"/>
                <a:cs typeface="Arial"/>
                <a:sym typeface="Arial"/>
              </a:rPr>
              <a:t>Derecho de rectificación (Art. 40)</a:t>
            </a:r>
            <a:endParaRPr sz="2000" b="0" i="0" u="none" strike="noStrike" cap="none">
              <a:solidFill>
                <a:schemeClr val="dk1"/>
              </a:solidFill>
              <a:latin typeface="Arial"/>
              <a:ea typeface="Arial"/>
              <a:cs typeface="Arial"/>
              <a:sym typeface="Arial"/>
            </a:endParaRPr>
          </a:p>
          <a:p>
            <a:pPr marL="457200" marR="0" lvl="0" indent="-327025" algn="l" rtl="0">
              <a:lnSpc>
                <a:spcPct val="100000"/>
              </a:lnSpc>
              <a:spcBef>
                <a:spcPts val="0"/>
              </a:spcBef>
              <a:spcAft>
                <a:spcPts val="0"/>
              </a:spcAft>
              <a:buClr>
                <a:schemeClr val="dk1"/>
              </a:buClr>
              <a:buSzPts val="1550"/>
              <a:buFont typeface="Century Gothic"/>
              <a:buChar char="●"/>
            </a:pPr>
            <a:r>
              <a:rPr lang="es-MX" sz="2000" b="0" i="0" u="none" strike="noStrike" cap="none">
                <a:solidFill>
                  <a:schemeClr val="dk1"/>
                </a:solidFill>
                <a:latin typeface="Arial"/>
                <a:ea typeface="Arial"/>
                <a:cs typeface="Arial"/>
                <a:sym typeface="Arial"/>
              </a:rPr>
              <a:t>Obligación UE confidencialidad (Art. 46).</a:t>
            </a:r>
            <a:endParaRPr sz="2000" b="0" i="0" u="none" strike="noStrike" cap="none">
              <a:solidFill>
                <a:schemeClr val="dk1"/>
              </a:solidFill>
              <a:latin typeface="Arial"/>
              <a:ea typeface="Arial"/>
              <a:cs typeface="Arial"/>
              <a:sym typeface="Arial"/>
            </a:endParaRPr>
          </a:p>
          <a:p>
            <a:pPr marL="457200" marR="0" lvl="0" indent="-327025" algn="l" rtl="0">
              <a:lnSpc>
                <a:spcPct val="100000"/>
              </a:lnSpc>
              <a:spcBef>
                <a:spcPts val="0"/>
              </a:spcBef>
              <a:spcAft>
                <a:spcPts val="0"/>
              </a:spcAft>
              <a:buClr>
                <a:schemeClr val="dk1"/>
              </a:buClr>
              <a:buSzPts val="1550"/>
              <a:buFont typeface="Century Gothic"/>
              <a:buChar char="●"/>
            </a:pPr>
            <a:r>
              <a:rPr lang="es-MX" sz="2000" b="0" i="0" u="none" strike="noStrike" cap="none">
                <a:solidFill>
                  <a:schemeClr val="dk1"/>
                </a:solidFill>
                <a:latin typeface="Arial"/>
                <a:ea typeface="Arial"/>
                <a:cs typeface="Arial"/>
                <a:sym typeface="Arial"/>
              </a:rPr>
              <a:t>Excepción de aplicación LFTAIPG y </a:t>
            </a:r>
            <a:r>
              <a:rPr lang="es-MX" sz="2000">
                <a:solidFill>
                  <a:schemeClr val="dk1"/>
                </a:solidFill>
              </a:rPr>
              <a:t>emisión de Reglas</a:t>
            </a:r>
            <a:r>
              <a:rPr lang="es-MX" sz="2000" b="0" i="0" u="none" strike="noStrike" cap="none">
                <a:solidFill>
                  <a:schemeClr val="dk1"/>
                </a:solidFill>
                <a:latin typeface="Arial"/>
                <a:ea typeface="Arial"/>
                <a:cs typeface="Arial"/>
                <a:sym typeface="Arial"/>
              </a:rPr>
              <a:t> (Art. 47).</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s-MX" sz="2000" b="1" i="0" u="none" strike="noStrike" cap="none">
                <a:solidFill>
                  <a:schemeClr val="dk1"/>
                </a:solidFill>
                <a:latin typeface="Arial"/>
                <a:ea typeface="Arial"/>
                <a:cs typeface="Arial"/>
                <a:sym typeface="Arial"/>
              </a:rPr>
              <a:t>Disposiciones administrativas:</a:t>
            </a:r>
            <a:endParaRPr sz="2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27025" algn="just" rtl="0">
              <a:lnSpc>
                <a:spcPct val="100000"/>
              </a:lnSpc>
              <a:spcBef>
                <a:spcPts val="0"/>
              </a:spcBef>
              <a:spcAft>
                <a:spcPts val="0"/>
              </a:spcAft>
              <a:buClr>
                <a:schemeClr val="dk1"/>
              </a:buClr>
              <a:buSzPts val="1550"/>
              <a:buFont typeface="Century Gothic"/>
              <a:buChar char="●"/>
            </a:pPr>
            <a:r>
              <a:rPr lang="es-MX" sz="2000" b="0" i="0" u="none" strike="noStrike" cap="none">
                <a:solidFill>
                  <a:schemeClr val="dk1"/>
                </a:solidFill>
                <a:latin typeface="Arial"/>
                <a:ea typeface="Arial"/>
                <a:cs typeface="Arial"/>
                <a:sym typeface="Arial"/>
              </a:rPr>
              <a:t>Norma Técnica para el acceso y publicación de Datos Abiertos de la IIN (2014).- Cada UE protege la confidencialidad.</a:t>
            </a: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27025" algn="just" rtl="0">
              <a:lnSpc>
                <a:spcPct val="100000"/>
              </a:lnSpc>
              <a:spcBef>
                <a:spcPts val="0"/>
              </a:spcBef>
              <a:spcAft>
                <a:spcPts val="0"/>
              </a:spcAft>
              <a:buClr>
                <a:schemeClr val="dk1"/>
              </a:buClr>
              <a:buSzPts val="1550"/>
              <a:buFont typeface="Century Gothic"/>
              <a:buChar char="●"/>
            </a:pPr>
            <a:r>
              <a:rPr lang="es-MX" sz="2000" b="0" i="0" u="none" strike="noStrike" cap="none">
                <a:solidFill>
                  <a:schemeClr val="dk1"/>
                </a:solidFill>
                <a:latin typeface="Arial"/>
                <a:ea typeface="Arial"/>
                <a:cs typeface="Arial"/>
                <a:sym typeface="Arial"/>
              </a:rPr>
              <a:t>Políticas para la Seguridad de la Información del INEGI (2014).- Cada UA debe aplicar mecanismos de confidencialidad de la IEG.</a:t>
            </a:r>
            <a:endParaRPr sz="2000" b="0" i="0" u="none" strike="noStrike" cap="none">
              <a:solidFill>
                <a:schemeClr val="dk1"/>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27025" algn="just" rtl="0">
              <a:lnSpc>
                <a:spcPct val="100000"/>
              </a:lnSpc>
              <a:spcBef>
                <a:spcPts val="0"/>
              </a:spcBef>
              <a:spcAft>
                <a:spcPts val="0"/>
              </a:spcAft>
              <a:buClr>
                <a:schemeClr val="dk1"/>
              </a:buClr>
              <a:buSzPts val="1550"/>
              <a:buFont typeface="Century Gothic"/>
              <a:buChar char="●"/>
            </a:pPr>
            <a:r>
              <a:rPr lang="es-MX" sz="2000" b="0" i="0" u="none" strike="noStrike" cap="none">
                <a:solidFill>
                  <a:schemeClr val="dk1"/>
                </a:solidFill>
                <a:latin typeface="Arial"/>
                <a:ea typeface="Arial"/>
                <a:cs typeface="Arial"/>
                <a:sym typeface="Arial"/>
              </a:rPr>
              <a:t>Lineamientos de Transparencia, Acceso a la Información Pública y Protección de Datos Personales del INEGI (2018).-. Solo aplican a la información administrativa.</a:t>
            </a: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s-MX" sz="2000" b="0" i="0" u="none" strike="noStrike" cap="none">
                <a:solidFill>
                  <a:schemeClr val="dk1"/>
                </a:solidFill>
                <a:latin typeface="Arial"/>
                <a:ea typeface="Arial"/>
                <a:cs typeface="Arial"/>
                <a:sym typeface="Arial"/>
              </a:rPr>
              <a:t> </a:t>
            </a:r>
            <a:endParaRPr sz="2000" b="0" i="0" u="none" strike="noStrike" cap="none">
              <a:solidFill>
                <a:srgbClr val="000000"/>
              </a:solidFill>
              <a:latin typeface="Arial"/>
              <a:ea typeface="Arial"/>
              <a:cs typeface="Arial"/>
              <a:sym typeface="Arial"/>
            </a:endParaRPr>
          </a:p>
        </p:txBody>
      </p:sp>
      <p:sp>
        <p:nvSpPr>
          <p:cNvPr id="178" name="Google Shape;178;p16"/>
          <p:cNvSpPr txBox="1"/>
          <p:nvPr/>
        </p:nvSpPr>
        <p:spPr>
          <a:xfrm>
            <a:off x="14111002" y="2410751"/>
            <a:ext cx="3471741" cy="813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s-MX" sz="3200" b="1" i="0" u="none" strike="noStrike" cap="none">
                <a:solidFill>
                  <a:schemeClr val="dk1"/>
                </a:solidFill>
                <a:latin typeface="Arial"/>
                <a:ea typeface="Arial"/>
                <a:cs typeface="Arial"/>
                <a:sym typeface="Arial"/>
              </a:rPr>
              <a:t>¿Qué nos falta?</a:t>
            </a:r>
            <a:r>
              <a:rPr lang="es-MX" sz="3200" b="0" i="0" u="none" strike="noStrike" cap="none">
                <a:solidFill>
                  <a:schemeClr val="dk1"/>
                </a:solidFill>
                <a:latin typeface="Arial"/>
                <a:ea typeface="Arial"/>
                <a:cs typeface="Arial"/>
                <a:sym typeface="Arial"/>
              </a:rPr>
              <a:t> </a:t>
            </a: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s-MX" sz="3200" b="0" i="0" u="none" strike="noStrike" cap="none">
                <a:solidFill>
                  <a:schemeClr val="dk1"/>
                </a:solidFill>
                <a:latin typeface="Arial"/>
                <a:ea typeface="Arial"/>
                <a:cs typeface="Arial"/>
                <a:sym typeface="Arial"/>
              </a:rPr>
              <a:t> </a:t>
            </a:r>
            <a:endParaRPr sz="3200" b="0" i="0" u="none" strike="noStrike" cap="none">
              <a:solidFill>
                <a:srgbClr val="000000"/>
              </a:solidFill>
              <a:latin typeface="Arial"/>
              <a:ea typeface="Arial"/>
              <a:cs typeface="Arial"/>
              <a:sym typeface="Arial"/>
            </a:endParaRPr>
          </a:p>
        </p:txBody>
      </p:sp>
      <p:cxnSp>
        <p:nvCxnSpPr>
          <p:cNvPr id="179" name="Google Shape;179;p16"/>
          <p:cNvCxnSpPr/>
          <p:nvPr/>
        </p:nvCxnSpPr>
        <p:spPr>
          <a:xfrm>
            <a:off x="13342000" y="2410084"/>
            <a:ext cx="0" cy="8287099"/>
          </a:xfrm>
          <a:prstGeom prst="straightConnector1">
            <a:avLst/>
          </a:prstGeom>
          <a:noFill/>
          <a:ln w="38100" cap="flat" cmpd="sng">
            <a:solidFill>
              <a:srgbClr val="000000"/>
            </a:solidFill>
            <a:prstDash val="solid"/>
            <a:round/>
            <a:headEnd type="none" w="sm" len="sm"/>
            <a:tailEnd type="none" w="sm" len="sm"/>
          </a:ln>
        </p:spPr>
      </p:cxnSp>
      <p:sp>
        <p:nvSpPr>
          <p:cNvPr id="180" name="Google Shape;180;p16"/>
          <p:cNvSpPr txBox="1"/>
          <p:nvPr/>
        </p:nvSpPr>
        <p:spPr>
          <a:xfrm>
            <a:off x="371136" y="2127772"/>
            <a:ext cx="6867857" cy="46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s-MX" sz="3200" b="1" i="0" u="none" strike="noStrike" cap="none">
                <a:solidFill>
                  <a:srgbClr val="000000"/>
                </a:solidFill>
                <a:latin typeface="Arial"/>
                <a:ea typeface="Arial"/>
                <a:cs typeface="Arial"/>
                <a:sym typeface="Arial"/>
              </a:rPr>
              <a:t>¿Qué hay en el SNIEG/INEGI?</a:t>
            </a:r>
            <a:endParaRPr sz="3200" b="1" i="0" u="none" strike="noStrike" cap="none">
              <a:solidFill>
                <a:srgbClr val="000000"/>
              </a:solidFill>
              <a:latin typeface="Arial"/>
              <a:ea typeface="Arial"/>
              <a:cs typeface="Arial"/>
              <a:sym typeface="Arial"/>
            </a:endParaRPr>
          </a:p>
        </p:txBody>
      </p:sp>
      <p:sp>
        <p:nvSpPr>
          <p:cNvPr id="181" name="Google Shape;181;p16"/>
          <p:cNvSpPr txBox="1"/>
          <p:nvPr/>
        </p:nvSpPr>
        <p:spPr>
          <a:xfrm>
            <a:off x="10095300" y="3792234"/>
            <a:ext cx="2096700" cy="528300"/>
          </a:xfrm>
          <a:prstGeom prst="rect">
            <a:avLst/>
          </a:prstGeom>
          <a:solidFill>
            <a:srgbClr val="BEBEBE"/>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MX" sz="2400" b="1" i="0" u="none" strike="noStrike" cap="none">
                <a:solidFill>
                  <a:srgbClr val="FFFFFF"/>
                </a:solidFill>
                <a:latin typeface="Arial"/>
                <a:ea typeface="Arial"/>
                <a:cs typeface="Arial"/>
                <a:sym typeface="Arial"/>
              </a:rPr>
              <a:t>Abstracción</a:t>
            </a:r>
            <a:endParaRPr sz="2400" b="1" i="0" u="none" strike="noStrike" cap="none">
              <a:solidFill>
                <a:srgbClr val="FFFFFF"/>
              </a:solidFill>
              <a:latin typeface="Arial"/>
              <a:ea typeface="Arial"/>
              <a:cs typeface="Arial"/>
              <a:sym typeface="Arial"/>
            </a:endParaRPr>
          </a:p>
        </p:txBody>
      </p:sp>
      <p:sp>
        <p:nvSpPr>
          <p:cNvPr id="182" name="Google Shape;182;p16"/>
          <p:cNvSpPr/>
          <p:nvPr/>
        </p:nvSpPr>
        <p:spPr>
          <a:xfrm>
            <a:off x="8242367" y="3610555"/>
            <a:ext cx="1067800" cy="1041000"/>
          </a:xfrm>
          <a:prstGeom prst="rightArrow">
            <a:avLst>
              <a:gd name="adj1" fmla="val 50000"/>
              <a:gd name="adj2" fmla="val 50000"/>
            </a:avLst>
          </a:prstGeom>
          <a:solidFill>
            <a:srgbClr val="0097A7"/>
          </a:solidFill>
          <a:ln w="952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16"/>
          <p:cNvSpPr/>
          <p:nvPr/>
        </p:nvSpPr>
        <p:spPr>
          <a:xfrm>
            <a:off x="8388417" y="5892259"/>
            <a:ext cx="939152" cy="1041000"/>
          </a:xfrm>
          <a:prstGeom prst="rightArrow">
            <a:avLst>
              <a:gd name="adj1" fmla="val 50000"/>
              <a:gd name="adj2" fmla="val 50000"/>
            </a:avLst>
          </a:prstGeom>
          <a:solidFill>
            <a:srgbClr val="0097A7"/>
          </a:solidFill>
          <a:ln w="952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16"/>
          <p:cNvSpPr txBox="1"/>
          <p:nvPr/>
        </p:nvSpPr>
        <p:spPr>
          <a:xfrm>
            <a:off x="10095300" y="6025334"/>
            <a:ext cx="2096700" cy="528300"/>
          </a:xfrm>
          <a:prstGeom prst="rect">
            <a:avLst/>
          </a:prstGeom>
          <a:solidFill>
            <a:srgbClr val="BEBEBE"/>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1" i="0" u="none" strike="noStrike" cap="none">
                <a:solidFill>
                  <a:srgbClr val="FFFFFF"/>
                </a:solidFill>
                <a:latin typeface="Arial"/>
                <a:ea typeface="Arial"/>
                <a:cs typeface="Arial"/>
                <a:sym typeface="Arial"/>
              </a:rPr>
              <a:t>Discrecionalidad</a:t>
            </a:r>
            <a:endParaRPr sz="1800" b="1" i="0" u="none" strike="noStrike" cap="none">
              <a:solidFill>
                <a:srgbClr val="FFFFFF"/>
              </a:solidFill>
              <a:latin typeface="Arial"/>
              <a:ea typeface="Arial"/>
              <a:cs typeface="Arial"/>
              <a:sym typeface="Arial"/>
            </a:endParaRPr>
          </a:p>
        </p:txBody>
      </p:sp>
      <p:sp>
        <p:nvSpPr>
          <p:cNvPr id="185" name="Google Shape;185;p16"/>
          <p:cNvSpPr/>
          <p:nvPr/>
        </p:nvSpPr>
        <p:spPr>
          <a:xfrm>
            <a:off x="10815150" y="5179751"/>
            <a:ext cx="657000" cy="659400"/>
          </a:xfrm>
          <a:prstGeom prst="mathPlus">
            <a:avLst>
              <a:gd name="adj1" fmla="val 12282"/>
            </a:avLst>
          </a:prstGeom>
          <a:solidFill>
            <a:srgbClr val="0097A7"/>
          </a:solidFill>
          <a:ln w="952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16"/>
          <p:cNvSpPr/>
          <p:nvPr/>
        </p:nvSpPr>
        <p:spPr>
          <a:xfrm rot="5400000">
            <a:off x="10857000" y="6855109"/>
            <a:ext cx="573300" cy="729600"/>
          </a:xfrm>
          <a:prstGeom prst="mathEqual">
            <a:avLst>
              <a:gd name="adj1" fmla="val 14618"/>
              <a:gd name="adj2" fmla="val 11122"/>
            </a:avLst>
          </a:prstGeom>
          <a:solidFill>
            <a:srgbClr val="0097A7"/>
          </a:solidFill>
          <a:ln w="952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16"/>
          <p:cNvSpPr txBox="1"/>
          <p:nvPr/>
        </p:nvSpPr>
        <p:spPr>
          <a:xfrm>
            <a:off x="10198764" y="8137775"/>
            <a:ext cx="2259900" cy="1428942"/>
          </a:xfrm>
          <a:prstGeom prst="rect">
            <a:avLst/>
          </a:prstGeom>
          <a:solidFill>
            <a:srgbClr val="BEBEBE"/>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es-MX" sz="2300" b="1" i="0" u="none" strike="noStrike" cap="none">
                <a:solidFill>
                  <a:srgbClr val="FFFFFF"/>
                </a:solidFill>
                <a:latin typeface="Arial"/>
                <a:ea typeface="Arial"/>
                <a:cs typeface="Arial"/>
                <a:sym typeface="Arial"/>
              </a:rPr>
              <a:t>Incertidumbre jurídica y operativa</a:t>
            </a:r>
            <a:endParaRPr sz="2300" b="1" i="0" u="none" strike="noStrike" cap="none">
              <a:solidFill>
                <a:srgbClr val="FFFFFF"/>
              </a:solidFill>
              <a:latin typeface="Arial"/>
              <a:ea typeface="Arial"/>
              <a:cs typeface="Arial"/>
              <a:sym typeface="Arial"/>
            </a:endParaRPr>
          </a:p>
        </p:txBody>
      </p:sp>
      <p:sp>
        <p:nvSpPr>
          <p:cNvPr id="188" name="Google Shape;188;p16"/>
          <p:cNvSpPr txBox="1"/>
          <p:nvPr/>
        </p:nvSpPr>
        <p:spPr>
          <a:xfrm>
            <a:off x="14215669" y="3508446"/>
            <a:ext cx="2512827" cy="1095875"/>
          </a:xfrm>
          <a:prstGeom prst="rect">
            <a:avLst/>
          </a:prstGeom>
          <a:solidFill>
            <a:srgbClr val="007BC0"/>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MX" sz="2400" b="1" i="0" u="none" strike="noStrike" cap="none">
                <a:solidFill>
                  <a:srgbClr val="FFFFFF"/>
                </a:solidFill>
                <a:latin typeface="Arial"/>
                <a:ea typeface="Arial"/>
                <a:cs typeface="Arial"/>
                <a:sym typeface="Arial"/>
              </a:rPr>
              <a:t>Particularizar y detallar.</a:t>
            </a:r>
            <a:endParaRPr sz="2400" b="1" i="0" u="none" strike="noStrike" cap="none">
              <a:solidFill>
                <a:srgbClr val="FFFFFF"/>
              </a:solidFill>
              <a:latin typeface="Arial"/>
              <a:ea typeface="Arial"/>
              <a:cs typeface="Arial"/>
              <a:sym typeface="Arial"/>
            </a:endParaRPr>
          </a:p>
        </p:txBody>
      </p:sp>
      <p:sp>
        <p:nvSpPr>
          <p:cNvPr id="189" name="Google Shape;189;p16"/>
          <p:cNvSpPr/>
          <p:nvPr/>
        </p:nvSpPr>
        <p:spPr>
          <a:xfrm>
            <a:off x="15143581" y="5061531"/>
            <a:ext cx="657000" cy="659400"/>
          </a:xfrm>
          <a:prstGeom prst="mathPlus">
            <a:avLst>
              <a:gd name="adj1" fmla="val 12282"/>
            </a:avLst>
          </a:prstGeom>
          <a:solidFill>
            <a:srgbClr val="0097A7"/>
          </a:solidFill>
          <a:ln w="952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16"/>
          <p:cNvSpPr txBox="1"/>
          <p:nvPr/>
        </p:nvSpPr>
        <p:spPr>
          <a:xfrm>
            <a:off x="14222888" y="5894234"/>
            <a:ext cx="2512828" cy="659400"/>
          </a:xfrm>
          <a:prstGeom prst="rect">
            <a:avLst/>
          </a:prstGeom>
          <a:solidFill>
            <a:srgbClr val="007BC0"/>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MX" sz="2400" b="1" i="0" u="none" strike="noStrike" cap="none">
                <a:solidFill>
                  <a:srgbClr val="FFFFFF"/>
                </a:solidFill>
                <a:latin typeface="Arial"/>
                <a:ea typeface="Arial"/>
                <a:cs typeface="Arial"/>
                <a:sym typeface="Arial"/>
              </a:rPr>
              <a:t>Estandarizar.</a:t>
            </a:r>
            <a:endParaRPr sz="2400" b="1" i="0" u="none" strike="noStrike" cap="none">
              <a:solidFill>
                <a:srgbClr val="FFFFFF"/>
              </a:solidFill>
              <a:latin typeface="Arial"/>
              <a:ea typeface="Arial"/>
              <a:cs typeface="Arial"/>
              <a:sym typeface="Arial"/>
            </a:endParaRPr>
          </a:p>
        </p:txBody>
      </p:sp>
      <p:sp>
        <p:nvSpPr>
          <p:cNvPr id="191" name="Google Shape;191;p16"/>
          <p:cNvSpPr/>
          <p:nvPr/>
        </p:nvSpPr>
        <p:spPr>
          <a:xfrm rot="5400000">
            <a:off x="15070481" y="6890981"/>
            <a:ext cx="573300" cy="729600"/>
          </a:xfrm>
          <a:prstGeom prst="mathEqual">
            <a:avLst>
              <a:gd name="adj1" fmla="val 14618"/>
              <a:gd name="adj2" fmla="val 11122"/>
            </a:avLst>
          </a:prstGeom>
          <a:solidFill>
            <a:srgbClr val="0097A7"/>
          </a:solidFill>
          <a:ln w="9525"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6"/>
          <p:cNvSpPr txBox="1"/>
          <p:nvPr/>
        </p:nvSpPr>
        <p:spPr>
          <a:xfrm>
            <a:off x="14222888" y="8163772"/>
            <a:ext cx="2512825" cy="1413639"/>
          </a:xfrm>
          <a:prstGeom prst="rect">
            <a:avLst/>
          </a:prstGeom>
          <a:solidFill>
            <a:srgbClr val="007BC0"/>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s-MX" sz="2400" b="1" i="0" u="none" strike="noStrike" cap="none">
                <a:solidFill>
                  <a:srgbClr val="FFFFFF"/>
                </a:solidFill>
                <a:latin typeface="Arial"/>
                <a:ea typeface="Arial"/>
                <a:cs typeface="Arial"/>
                <a:sym typeface="Arial"/>
              </a:rPr>
              <a:t>Certidumbre jurídica y operativa</a:t>
            </a:r>
            <a:endParaRPr sz="2400" b="1" i="0" u="none" strike="noStrike" cap="none">
              <a:solidFill>
                <a:srgbClr val="FFFFFF"/>
              </a:solidFill>
              <a:latin typeface="Arial"/>
              <a:ea typeface="Arial"/>
              <a:cs typeface="Arial"/>
              <a:sym typeface="Arial"/>
            </a:endParaRPr>
          </a:p>
        </p:txBody>
      </p:sp>
      <p:cxnSp>
        <p:nvCxnSpPr>
          <p:cNvPr id="193" name="Google Shape;193;p16"/>
          <p:cNvCxnSpPr/>
          <p:nvPr/>
        </p:nvCxnSpPr>
        <p:spPr>
          <a:xfrm>
            <a:off x="17856850" y="2410751"/>
            <a:ext cx="0" cy="8287099"/>
          </a:xfrm>
          <a:prstGeom prst="straightConnector1">
            <a:avLst/>
          </a:prstGeom>
          <a:noFill/>
          <a:ln w="38100" cap="flat" cmpd="sng">
            <a:solidFill>
              <a:srgbClr val="000000"/>
            </a:solidFill>
            <a:prstDash val="solid"/>
            <a:round/>
            <a:headEnd type="none" w="sm" len="sm"/>
            <a:tailEnd type="none" w="sm" len="sm"/>
          </a:ln>
        </p:spPr>
      </p:cxnSp>
      <p:sp>
        <p:nvSpPr>
          <p:cNvPr id="194" name="Google Shape;194;p16"/>
          <p:cNvSpPr txBox="1"/>
          <p:nvPr/>
        </p:nvSpPr>
        <p:spPr>
          <a:xfrm>
            <a:off x="18685738" y="2362372"/>
            <a:ext cx="4260603" cy="813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s-MX" sz="3200" b="1" i="0" u="none" strike="noStrike" cap="none">
                <a:solidFill>
                  <a:schemeClr val="dk1"/>
                </a:solidFill>
                <a:latin typeface="Arial"/>
                <a:ea typeface="Arial"/>
                <a:cs typeface="Arial"/>
                <a:sym typeface="Arial"/>
              </a:rPr>
              <a:t>¿Qué Proponemos?</a:t>
            </a:r>
            <a:r>
              <a:rPr lang="es-MX" sz="3200" b="0" i="0" u="none" strike="noStrike" cap="none">
                <a:solidFill>
                  <a:schemeClr val="dk1"/>
                </a:solidFill>
                <a:latin typeface="Arial"/>
                <a:ea typeface="Arial"/>
                <a:cs typeface="Arial"/>
                <a:sym typeface="Arial"/>
              </a:rPr>
              <a:t> </a:t>
            </a: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r>
              <a:rPr lang="es-MX" sz="3200" b="0" i="0" u="none" strike="noStrike" cap="none">
                <a:solidFill>
                  <a:schemeClr val="dk1"/>
                </a:solidFill>
                <a:latin typeface="Arial"/>
                <a:ea typeface="Arial"/>
                <a:cs typeface="Arial"/>
                <a:sym typeface="Arial"/>
              </a:rPr>
              <a:t> </a:t>
            </a:r>
            <a:endParaRPr sz="3200" b="0" i="0" u="none" strike="noStrike" cap="none">
              <a:solidFill>
                <a:srgbClr val="000000"/>
              </a:solidFill>
              <a:latin typeface="Arial"/>
              <a:ea typeface="Arial"/>
              <a:cs typeface="Arial"/>
              <a:sym typeface="Arial"/>
            </a:endParaRPr>
          </a:p>
        </p:txBody>
      </p:sp>
      <p:grpSp>
        <p:nvGrpSpPr>
          <p:cNvPr id="195" name="Google Shape;195;p16"/>
          <p:cNvGrpSpPr/>
          <p:nvPr/>
        </p:nvGrpSpPr>
        <p:grpSpPr>
          <a:xfrm>
            <a:off x="17602161" y="3705405"/>
            <a:ext cx="7206882" cy="5400357"/>
            <a:chOff x="0" y="3133905"/>
            <a:chExt cx="7206882" cy="5400357"/>
          </a:xfrm>
        </p:grpSpPr>
        <p:sp>
          <p:nvSpPr>
            <p:cNvPr id="196" name="Google Shape;196;p16"/>
            <p:cNvSpPr/>
            <p:nvPr/>
          </p:nvSpPr>
          <p:spPr>
            <a:xfrm rot="5400000">
              <a:off x="3048111" y="3264029"/>
              <a:ext cx="2001911" cy="1741663"/>
            </a:xfrm>
            <a:prstGeom prst="hexagon">
              <a:avLst>
                <a:gd name="adj" fmla="val 25000"/>
                <a:gd name="vf" fmla="val 115470"/>
              </a:avLst>
            </a:prstGeom>
            <a:solidFill>
              <a:srgbClr val="0076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6"/>
            <p:cNvSpPr txBox="1"/>
            <p:nvPr/>
          </p:nvSpPr>
          <p:spPr>
            <a:xfrm>
              <a:off x="3449644" y="3445871"/>
              <a:ext cx="1198845" cy="1377982"/>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s-MX" sz="1700" b="0" i="0" u="none" strike="noStrike" cap="none" dirty="0">
                  <a:solidFill>
                    <a:schemeClr val="lt1"/>
                  </a:solidFill>
                  <a:latin typeface="Arial"/>
                  <a:ea typeface="Arial"/>
                  <a:cs typeface="Arial"/>
                  <a:sym typeface="Arial"/>
                </a:rPr>
                <a:t>Desarrollar las Reglas G.</a:t>
              </a:r>
              <a:endParaRPr dirty="0"/>
            </a:p>
          </p:txBody>
        </p:sp>
        <p:sp>
          <p:nvSpPr>
            <p:cNvPr id="198" name="Google Shape;198;p16"/>
            <p:cNvSpPr/>
            <p:nvPr/>
          </p:nvSpPr>
          <p:spPr>
            <a:xfrm>
              <a:off x="4972749" y="3534288"/>
              <a:ext cx="2234133" cy="120114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6"/>
            <p:cNvSpPr txBox="1"/>
            <p:nvPr/>
          </p:nvSpPr>
          <p:spPr>
            <a:xfrm>
              <a:off x="4972749" y="3534288"/>
              <a:ext cx="2234133" cy="1201147"/>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s-MX" sz="1700" b="0" i="0" u="none" strike="noStrike" cap="none">
                  <a:solidFill>
                    <a:srgbClr val="000000"/>
                  </a:solidFill>
                  <a:latin typeface="Arial"/>
                  <a:ea typeface="Arial"/>
                  <a:cs typeface="Arial"/>
                  <a:sym typeface="Arial"/>
                </a:rPr>
                <a:t>Art. 47 LSNIEG</a:t>
              </a:r>
              <a:endParaRPr/>
            </a:p>
          </p:txBody>
        </p:sp>
        <p:sp>
          <p:nvSpPr>
            <p:cNvPr id="200" name="Google Shape;200;p16"/>
            <p:cNvSpPr/>
            <p:nvPr/>
          </p:nvSpPr>
          <p:spPr>
            <a:xfrm rot="5400000">
              <a:off x="1167114" y="3264029"/>
              <a:ext cx="2001911" cy="1741663"/>
            </a:xfrm>
            <a:prstGeom prst="hexagon">
              <a:avLst>
                <a:gd name="adj" fmla="val 25000"/>
                <a:gd name="vf" fmla="val 115470"/>
              </a:avLst>
            </a:prstGeom>
            <a:solidFill>
              <a:srgbClr val="0D93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6"/>
            <p:cNvSpPr txBox="1"/>
            <p:nvPr/>
          </p:nvSpPr>
          <p:spPr>
            <a:xfrm>
              <a:off x="1568647" y="3445871"/>
              <a:ext cx="1198845" cy="137798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sp>
          <p:nvSpPr>
            <p:cNvPr id="202" name="Google Shape;202;p16"/>
            <p:cNvSpPr/>
            <p:nvPr/>
          </p:nvSpPr>
          <p:spPr>
            <a:xfrm rot="5400000">
              <a:off x="2104009" y="4963252"/>
              <a:ext cx="2001911" cy="1741663"/>
            </a:xfrm>
            <a:prstGeom prst="hexagon">
              <a:avLst>
                <a:gd name="adj" fmla="val 25000"/>
                <a:gd name="vf" fmla="val 115470"/>
              </a:avLst>
            </a:prstGeom>
            <a:solidFill>
              <a:srgbClr val="5FA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6"/>
            <p:cNvSpPr txBox="1"/>
            <p:nvPr/>
          </p:nvSpPr>
          <p:spPr>
            <a:xfrm>
              <a:off x="2505542" y="5145094"/>
              <a:ext cx="1198845" cy="1377982"/>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s-MX" sz="1700" b="0" i="0" u="none" strike="noStrike" cap="none">
                  <a:solidFill>
                    <a:schemeClr val="lt1"/>
                  </a:solidFill>
                  <a:latin typeface="Arial"/>
                  <a:ea typeface="Arial"/>
                  <a:cs typeface="Arial"/>
                  <a:sym typeface="Arial"/>
                </a:rPr>
                <a:t>Adoptar enfoque de procesos</a:t>
              </a:r>
              <a:endParaRPr/>
            </a:p>
          </p:txBody>
        </p:sp>
        <p:sp>
          <p:nvSpPr>
            <p:cNvPr id="204" name="Google Shape;204;p16"/>
            <p:cNvSpPr/>
            <p:nvPr/>
          </p:nvSpPr>
          <p:spPr>
            <a:xfrm>
              <a:off x="0" y="5233510"/>
              <a:ext cx="2162064" cy="120114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6"/>
            <p:cNvSpPr txBox="1"/>
            <p:nvPr/>
          </p:nvSpPr>
          <p:spPr>
            <a:xfrm>
              <a:off x="0" y="5233510"/>
              <a:ext cx="2162064" cy="1201147"/>
            </a:xfrm>
            <a:prstGeom prst="rect">
              <a:avLst/>
            </a:prstGeom>
            <a:noFill/>
            <a:ln>
              <a:noFill/>
            </a:ln>
          </p:spPr>
          <p:txBody>
            <a:bodyPr spcFirstLastPara="1" wrap="square" lIns="64750" tIns="64750" rIns="64750" bIns="64750" anchor="ctr" anchorCtr="0">
              <a:noAutofit/>
            </a:bodyPr>
            <a:lstStyle/>
            <a:p>
              <a:pPr marL="0" marR="0" lvl="0" indent="0" algn="r" rtl="0">
                <a:lnSpc>
                  <a:spcPct val="90000"/>
                </a:lnSpc>
                <a:spcBef>
                  <a:spcPts val="0"/>
                </a:spcBef>
                <a:spcAft>
                  <a:spcPts val="0"/>
                </a:spcAft>
                <a:buClr>
                  <a:srgbClr val="000000"/>
                </a:buClr>
                <a:buSzPts val="1700"/>
                <a:buFont typeface="Arial"/>
                <a:buNone/>
              </a:pPr>
              <a:r>
                <a:rPr lang="es-MX" sz="1700" b="0" i="0" u="none" strike="noStrike" cap="none">
                  <a:solidFill>
                    <a:srgbClr val="000000"/>
                  </a:solidFill>
                  <a:latin typeface="Arial"/>
                  <a:ea typeface="Arial"/>
                  <a:cs typeface="Arial"/>
                  <a:sym typeface="Arial"/>
                </a:rPr>
                <a:t>Consistente con el MPEG</a:t>
              </a:r>
              <a:endParaRPr/>
            </a:p>
          </p:txBody>
        </p:sp>
        <p:sp>
          <p:nvSpPr>
            <p:cNvPr id="206" name="Google Shape;206;p16"/>
            <p:cNvSpPr/>
            <p:nvPr/>
          </p:nvSpPr>
          <p:spPr>
            <a:xfrm rot="5400000">
              <a:off x="3985005" y="4963252"/>
              <a:ext cx="2001911" cy="1741663"/>
            </a:xfrm>
            <a:prstGeom prst="hexagon">
              <a:avLst>
                <a:gd name="adj" fmla="val 25000"/>
                <a:gd name="vf" fmla="val 115470"/>
              </a:avLst>
            </a:prstGeom>
            <a:solidFill>
              <a:srgbClr val="B1D1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6"/>
            <p:cNvSpPr txBox="1"/>
            <p:nvPr/>
          </p:nvSpPr>
          <p:spPr>
            <a:xfrm>
              <a:off x="4386538" y="5145094"/>
              <a:ext cx="1198845" cy="137798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sp>
          <p:nvSpPr>
            <p:cNvPr id="208" name="Google Shape;208;p16"/>
            <p:cNvSpPr/>
            <p:nvPr/>
          </p:nvSpPr>
          <p:spPr>
            <a:xfrm rot="5400000">
              <a:off x="3048111" y="6662475"/>
              <a:ext cx="2001911" cy="1741663"/>
            </a:xfrm>
            <a:prstGeom prst="hexagon">
              <a:avLst>
                <a:gd name="adj" fmla="val 25000"/>
                <a:gd name="vf" fmla="val 115470"/>
              </a:avLst>
            </a:prstGeom>
            <a:solidFill>
              <a:srgbClr val="5FA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txBox="1"/>
            <p:nvPr/>
          </p:nvSpPr>
          <p:spPr>
            <a:xfrm>
              <a:off x="3449644" y="6844317"/>
              <a:ext cx="1198845" cy="1377982"/>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s-MX" sz="1700" b="0" i="0" u="none" strike="noStrike" cap="none">
                  <a:solidFill>
                    <a:schemeClr val="lt1"/>
                  </a:solidFill>
                  <a:latin typeface="Arial"/>
                  <a:ea typeface="Arial"/>
                  <a:cs typeface="Arial"/>
                  <a:sym typeface="Arial"/>
                </a:rPr>
                <a:t>Controles para cada Fase.</a:t>
              </a:r>
              <a:endParaRPr/>
            </a:p>
          </p:txBody>
        </p:sp>
        <p:sp>
          <p:nvSpPr>
            <p:cNvPr id="210" name="Google Shape;210;p16"/>
            <p:cNvSpPr/>
            <p:nvPr/>
          </p:nvSpPr>
          <p:spPr>
            <a:xfrm>
              <a:off x="4972749" y="6932733"/>
              <a:ext cx="2234133" cy="120114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6"/>
            <p:cNvSpPr txBox="1"/>
            <p:nvPr/>
          </p:nvSpPr>
          <p:spPr>
            <a:xfrm>
              <a:off x="4972749" y="6932733"/>
              <a:ext cx="2234133" cy="1201147"/>
            </a:xfrm>
            <a:prstGeom prst="rect">
              <a:avLst/>
            </a:prstGeom>
            <a:noFill/>
            <a:ln>
              <a:noFill/>
            </a:ln>
          </p:spPr>
          <p:txBody>
            <a:bodyPr spcFirstLastPara="1" wrap="square" lIns="64750" tIns="64750" rIns="64750" bIns="64750" anchor="ctr" anchorCtr="0">
              <a:noAutofit/>
            </a:bodyPr>
            <a:lstStyle/>
            <a:p>
              <a:pPr marL="0" marR="0" lvl="0" indent="0" algn="l" rtl="0">
                <a:lnSpc>
                  <a:spcPct val="90000"/>
                </a:lnSpc>
                <a:spcBef>
                  <a:spcPts val="0"/>
                </a:spcBef>
                <a:spcAft>
                  <a:spcPts val="0"/>
                </a:spcAft>
                <a:buClr>
                  <a:srgbClr val="000000"/>
                </a:buClr>
                <a:buSzPts val="1700"/>
                <a:buFont typeface="Arial"/>
                <a:buNone/>
              </a:pPr>
              <a:r>
                <a:rPr lang="es-MX" sz="1700" b="0" i="0" u="none" strike="noStrike" cap="none">
                  <a:solidFill>
                    <a:srgbClr val="000000"/>
                  </a:solidFill>
                  <a:latin typeface="Arial"/>
                  <a:ea typeface="Arial"/>
                  <a:cs typeface="Arial"/>
                  <a:sym typeface="Arial"/>
                </a:rPr>
                <a:t>Mínimos por institucionalizar.</a:t>
              </a:r>
              <a:endParaRPr/>
            </a:p>
          </p:txBody>
        </p:sp>
        <p:sp>
          <p:nvSpPr>
            <p:cNvPr id="212" name="Google Shape;212;p16"/>
            <p:cNvSpPr/>
            <p:nvPr/>
          </p:nvSpPr>
          <p:spPr>
            <a:xfrm rot="5400000">
              <a:off x="1167114" y="6662475"/>
              <a:ext cx="2001911" cy="1741663"/>
            </a:xfrm>
            <a:prstGeom prst="hexagon">
              <a:avLst>
                <a:gd name="adj" fmla="val 25000"/>
                <a:gd name="vf" fmla="val 115470"/>
              </a:avLst>
            </a:prstGeom>
            <a:solidFill>
              <a:srgbClr val="0D93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6"/>
            <p:cNvSpPr txBox="1"/>
            <p:nvPr/>
          </p:nvSpPr>
          <p:spPr>
            <a:xfrm>
              <a:off x="1568647" y="6844317"/>
              <a:ext cx="1198845" cy="137798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600"/>
                <a:buFont typeface="Arial"/>
                <a:buNone/>
              </a:pPr>
              <a:endParaRPr sz="3600" b="0" i="0" u="none" strike="noStrike" cap="none">
                <a:solidFill>
                  <a:schemeClr val="lt1"/>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3527</Words>
  <Application>Microsoft Office PowerPoint</Application>
  <PresentationFormat>Personalizado</PresentationFormat>
  <Paragraphs>303</Paragraphs>
  <Slides>18</Slides>
  <Notes>18</Notes>
  <HiddenSlides>5</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Helvetica Neue Light</vt:lpstr>
      <vt:lpstr>Arial</vt:lpstr>
      <vt:lpstr>Calibri</vt:lpstr>
      <vt:lpstr>Times New Roman</vt:lpstr>
      <vt:lpstr>Helvetica Neue</vt:lpstr>
      <vt:lpstr>Century Gothic</vt:lpstr>
      <vt:lpstr>White</vt:lpstr>
      <vt:lpstr>CONFIDENCIALIDAD Y PROTECCIÓN DE DATOS PERSONALES</vt:lpstr>
      <vt:lpstr>Confidencialidad y protección de datos personales</vt:lpstr>
      <vt:lpstr>Confidencialidad y protección de datos personales</vt:lpstr>
      <vt:lpstr>Confidencialidad y protección de datos personales</vt:lpstr>
      <vt:lpstr>Marco jurídico internacional </vt:lpstr>
      <vt:lpstr>Evolución del marco jurídico mexicano</vt:lpstr>
      <vt:lpstr>Evolución del marco jurídico mexicano</vt:lpstr>
      <vt:lpstr>Ejemplos de datos “sensibles” proporcionados por los informantes </vt:lpstr>
      <vt:lpstr>Qué tenemos / Qué nos falta / Qué proponemos ?</vt:lpstr>
      <vt:lpstr>Mecanismos de confidencialidad en el MPEG</vt:lpstr>
      <vt:lpstr>Mecanismos de confidencialidad en el MPEG</vt:lpstr>
      <vt:lpstr>Mecanismos de confidencialidad en el MPEG</vt:lpstr>
      <vt:lpstr>Mecanismos Transversales</vt:lpstr>
      <vt:lpstr>Recomendación del Consejo de la OCDE, Mayo 2018 </vt:lpstr>
      <vt:lpstr>Confidencialidad y protección de datos personales</vt:lpstr>
      <vt:lpstr>Presentación de PowerPoint</vt:lpstr>
      <vt:lpstr>Conclusiones</vt:lpstr>
      <vt:lpstr>Ley del SNIEG.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CONFIDENCIALIDAD Y PROTECCIÓN DE DATOS PERSONALES</dc:title>
  <dc:creator>GUEVARA ISLA EMMANUEL</dc:creator>
  <cp:lastModifiedBy>Usuario</cp:lastModifiedBy>
  <cp:revision>5</cp:revision>
  <dcterms:modified xsi:type="dcterms:W3CDTF">2019-03-24T21:02:34Z</dcterms:modified>
</cp:coreProperties>
</file>